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2" r:id="rId2"/>
  </p:sldMasterIdLst>
  <p:notesMasterIdLst>
    <p:notesMasterId r:id="rId62"/>
  </p:notesMasterIdLst>
  <p:sldIdLst>
    <p:sldId id="256" r:id="rId3"/>
    <p:sldId id="257" r:id="rId4"/>
    <p:sldId id="273" r:id="rId5"/>
    <p:sldId id="274" r:id="rId6"/>
    <p:sldId id="275" r:id="rId7"/>
    <p:sldId id="276" r:id="rId8"/>
    <p:sldId id="277" r:id="rId9"/>
    <p:sldId id="278" r:id="rId10"/>
    <p:sldId id="279" r:id="rId11"/>
    <p:sldId id="280" r:id="rId12"/>
    <p:sldId id="281" r:id="rId13"/>
    <p:sldId id="282" r:id="rId14"/>
    <p:sldId id="283" r:id="rId15"/>
    <p:sldId id="284" r:id="rId16"/>
    <p:sldId id="285" r:id="rId17"/>
    <p:sldId id="286" r:id="rId18"/>
    <p:sldId id="287" r:id="rId19"/>
    <p:sldId id="288" r:id="rId20"/>
    <p:sldId id="289" r:id="rId21"/>
    <p:sldId id="485" r:id="rId22"/>
    <p:sldId id="290" r:id="rId23"/>
    <p:sldId id="291" r:id="rId24"/>
    <p:sldId id="292" r:id="rId25"/>
    <p:sldId id="293" r:id="rId26"/>
    <p:sldId id="294" r:id="rId27"/>
    <p:sldId id="486" r:id="rId28"/>
    <p:sldId id="258" r:id="rId29"/>
    <p:sldId id="259" r:id="rId30"/>
    <p:sldId id="488" r:id="rId31"/>
    <p:sldId id="489" r:id="rId32"/>
    <p:sldId id="490" r:id="rId33"/>
    <p:sldId id="491" r:id="rId34"/>
    <p:sldId id="297" r:id="rId35"/>
    <p:sldId id="492" r:id="rId36"/>
    <p:sldId id="493" r:id="rId37"/>
    <p:sldId id="494" r:id="rId38"/>
    <p:sldId id="495" r:id="rId39"/>
    <p:sldId id="496" r:id="rId40"/>
    <p:sldId id="497" r:id="rId41"/>
    <p:sldId id="498" r:id="rId42"/>
    <p:sldId id="499" r:id="rId43"/>
    <p:sldId id="500" r:id="rId44"/>
    <p:sldId id="501" r:id="rId45"/>
    <p:sldId id="502" r:id="rId46"/>
    <p:sldId id="503" r:id="rId47"/>
    <p:sldId id="295"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Lst>
  <p:sldSz cx="9144000" cy="5143500" type="screen16x9"/>
  <p:notesSz cx="6858000" cy="9144000"/>
  <p:embeddedFontLst>
    <p:embeddedFont>
      <p:font typeface="Bell MT" panose="02020503060305020303" pitchFamily="18" charset="0"/>
      <p:regular r:id="rId63"/>
      <p:bold r:id="rId64"/>
      <p:italic r:id="rId65"/>
    </p:embeddedFont>
    <p:embeddedFont>
      <p:font typeface="Calibri" panose="020F0502020204030204" pitchFamily="34" charset="0"/>
      <p:regular r:id="rId66"/>
      <p:bold r:id="rId67"/>
      <p:italic r:id="rId68"/>
      <p:boldItalic r:id="rId69"/>
    </p:embeddedFont>
    <p:embeddedFont>
      <p:font typeface="Lato" panose="020B0604020202020204" charset="0"/>
      <p:regular r:id="rId70"/>
      <p:bold r:id="rId71"/>
      <p:italic r:id="rId72"/>
      <p:boldItalic r:id="rId73"/>
    </p:embeddedFont>
    <p:embeddedFont>
      <p:font typeface="Lato Light" panose="020F0302020204030203" charset="0"/>
      <p:regular r:id="rId74"/>
      <p:bold r:id="rId75"/>
      <p:italic r:id="rId76"/>
      <p:boldItalic r:id="rId77"/>
    </p:embeddedFont>
    <p:embeddedFont>
      <p:font typeface="Lucida Sans" panose="020B0602030504020204" pitchFamily="34" charset="0"/>
      <p:regular r:id="rId78"/>
      <p:bold r:id="rId79"/>
      <p:italic r:id="rId80"/>
      <p:boldItalic r:id="rId81"/>
    </p:embeddedFont>
    <p:embeddedFont>
      <p:font typeface="Montserrat" panose="020B0604020202020204" charset="0"/>
      <p:regular r:id="rId82"/>
      <p:bold r:id="rId83"/>
      <p:italic r:id="rId84"/>
      <p:boldItalic r:id="rId85"/>
    </p:embeddedFont>
    <p:embeddedFont>
      <p:font typeface="Raleway" panose="020B0604020202020204" charset="0"/>
      <p:regular r:id="rId86"/>
      <p:bold r:id="rId87"/>
      <p:italic r:id="rId88"/>
      <p:boldItalic r:id="rId89"/>
    </p:embeddedFont>
    <p:embeddedFont>
      <p:font typeface="Raleway Light" panose="020B0604020202020204" charset="0"/>
      <p:regular r:id="rId90"/>
      <p:bold r:id="rId91"/>
      <p:italic r:id="rId92"/>
      <p:boldItalic r:id="rId93"/>
    </p:embeddedFont>
    <p:embeddedFont>
      <p:font typeface="Raleway SemiBold" panose="020B0604020202020204" charset="0"/>
      <p:regular r:id="rId94"/>
      <p:bold r:id="rId95"/>
      <p:italic r:id="rId96"/>
      <p:boldItalic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ja Samardzic"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6AEBD7-F1EA-41CD-BF12-B196A34DA43F}" v="13" dt="2020-01-19T19:05:02.754"/>
    <p1510:client id="{B2922BB0-FDFD-524A-BD63-2F396C04B49F}" v="140" dt="2020-01-17T22:33:29.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73"/>
    <p:restoredTop sz="78566"/>
  </p:normalViewPr>
  <p:slideViewPr>
    <p:cSldViewPr snapToGrid="0">
      <p:cViewPr varScale="1">
        <p:scale>
          <a:sx n="104" d="100"/>
          <a:sy n="104" d="100"/>
        </p:scale>
        <p:origin x="208" y="6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2.fntdata"/><Relationship Id="rId79" Type="http://schemas.openxmlformats.org/officeDocument/2006/relationships/font" Target="fonts/font17.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28.fntdata"/><Relationship Id="rId95" Type="http://schemas.openxmlformats.org/officeDocument/2006/relationships/font" Target="fonts/font3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2.fntdata"/><Relationship Id="rId69" Type="http://schemas.openxmlformats.org/officeDocument/2006/relationships/font" Target="fonts/font7.fntdata"/><Relationship Id="rId80" Type="http://schemas.openxmlformats.org/officeDocument/2006/relationships/font" Target="fonts/font18.fntdata"/><Relationship Id="rId85" Type="http://schemas.openxmlformats.org/officeDocument/2006/relationships/font" Target="fonts/font23.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103"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font" Target="fonts/font29.fntdata"/><Relationship Id="rId96"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font" Target="fonts/font32.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4.fntdata"/><Relationship Id="rId97" Type="http://schemas.openxmlformats.org/officeDocument/2006/relationships/font" Target="fonts/font35.fntdata"/><Relationship Id="rId104"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font" Target="fonts/font9.fntdata"/><Relationship Id="rId92" Type="http://schemas.openxmlformats.org/officeDocument/2006/relationships/font" Target="fonts/font3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slide" Target="slides/slide59.xml"/><Relationship Id="rId82" Type="http://schemas.openxmlformats.org/officeDocument/2006/relationships/font" Target="fonts/font2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5.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93" Type="http://schemas.openxmlformats.org/officeDocument/2006/relationships/font" Target="fonts/font31.fntdata"/><Relationship Id="rId98" Type="http://schemas.openxmlformats.org/officeDocument/2006/relationships/commentAuthors" Target="commentAuthors.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ja Samardzic" userId="S::an637952@dal.ca::02baea70-d9a7-45f1-8f44-2e001904af6b" providerId="AD" clId="Web-{C5D6B470-88CD-BF1F-1392-7F78FB4E0C7A}"/>
  </pc:docChgLst>
  <pc:docChgLst>
    <pc:chgData name="Jonathan Pye" userId="S::jdpye@dal.ca::f4b8b15c-83ab-48f0-87e2-0859e78a08bd" providerId="AD" clId="Web-{002A26CE-B96F-98E0-B2C3-5F8E882C1E75}"/>
    <pc:docChg chg="modSld">
      <pc:chgData name="Jonathan Pye" userId="S::jdpye@dal.ca::f4b8b15c-83ab-48f0-87e2-0859e78a08bd" providerId="AD" clId="Web-{002A26CE-B96F-98E0-B2C3-5F8E882C1E75}" dt="2020-01-16T20:07:49.051" v="69"/>
      <pc:docMkLst>
        <pc:docMk/>
      </pc:docMkLst>
      <pc:sldChg chg="addSp modSp">
        <pc:chgData name="Jonathan Pye" userId="S::jdpye@dal.ca::f4b8b15c-83ab-48f0-87e2-0859e78a08bd" providerId="AD" clId="Web-{002A26CE-B96F-98E0-B2C3-5F8E882C1E75}" dt="2020-01-16T20:07:38.473" v="68" actId="20577"/>
        <pc:sldMkLst>
          <pc:docMk/>
          <pc:sldMk cId="0" sldId="256"/>
        </pc:sldMkLst>
        <pc:spChg chg="mod">
          <ac:chgData name="Jonathan Pye" userId="S::jdpye@dal.ca::f4b8b15c-83ab-48f0-87e2-0859e78a08bd" providerId="AD" clId="Web-{002A26CE-B96F-98E0-B2C3-5F8E882C1E75}" dt="2020-01-16T20:07:23.832" v="49" actId="20577"/>
          <ac:spMkLst>
            <pc:docMk/>
            <pc:sldMk cId="0" sldId="256"/>
            <ac:spMk id="54" creationId="{00000000-0000-0000-0000-000000000000}"/>
          </ac:spMkLst>
        </pc:spChg>
        <pc:spChg chg="mod">
          <ac:chgData name="Jonathan Pye" userId="S::jdpye@dal.ca::f4b8b15c-83ab-48f0-87e2-0859e78a08bd" providerId="AD" clId="Web-{002A26CE-B96F-98E0-B2C3-5F8E882C1E75}" dt="2020-01-16T20:07:38.473" v="68" actId="20577"/>
          <ac:spMkLst>
            <pc:docMk/>
            <pc:sldMk cId="0" sldId="256"/>
            <ac:spMk id="56" creationId="{00000000-0000-0000-0000-000000000000}"/>
          </ac:spMkLst>
        </pc:spChg>
        <pc:picChg chg="add mod">
          <ac:chgData name="Jonathan Pye" userId="S::jdpye@dal.ca::f4b8b15c-83ab-48f0-87e2-0859e78a08bd" providerId="AD" clId="Web-{002A26CE-B96F-98E0-B2C3-5F8E882C1E75}" dt="2020-01-16T20:06:49.363" v="42" actId="1076"/>
          <ac:picMkLst>
            <pc:docMk/>
            <pc:sldMk cId="0" sldId="256"/>
            <ac:picMk id="2" creationId="{FDD1D494-23C8-4A32-984A-46AFFD01A11B}"/>
          </ac:picMkLst>
        </pc:picChg>
        <pc:picChg chg="mod">
          <ac:chgData name="Jonathan Pye" userId="S::jdpye@dal.ca::f4b8b15c-83ab-48f0-87e2-0859e78a08bd" providerId="AD" clId="Web-{002A26CE-B96F-98E0-B2C3-5F8E882C1E75}" dt="2020-01-16T19:57:51.704" v="0" actId="1076"/>
          <ac:picMkLst>
            <pc:docMk/>
            <pc:sldMk cId="0" sldId="256"/>
            <ac:picMk id="55" creationId="{00000000-0000-0000-0000-000000000000}"/>
          </ac:picMkLst>
        </pc:picChg>
      </pc:sldChg>
      <pc:sldChg chg="mod modShow">
        <pc:chgData name="Jonathan Pye" userId="S::jdpye@dal.ca::f4b8b15c-83ab-48f0-87e2-0859e78a08bd" providerId="AD" clId="Web-{002A26CE-B96F-98E0-B2C3-5F8E882C1E75}" dt="2020-01-16T20:07:49.051" v="69"/>
        <pc:sldMkLst>
          <pc:docMk/>
          <pc:sldMk cId="0" sldId="257"/>
        </pc:sldMkLst>
      </pc:sldChg>
      <pc:sldChg chg="mod modShow">
        <pc:chgData name="Jonathan Pye" userId="S::jdpye@dal.ca::f4b8b15c-83ab-48f0-87e2-0859e78a08bd" providerId="AD" clId="Web-{002A26CE-B96F-98E0-B2C3-5F8E882C1E75}" dt="2020-01-16T19:58:15.517" v="10"/>
        <pc:sldMkLst>
          <pc:docMk/>
          <pc:sldMk cId="0" sldId="258"/>
        </pc:sldMkLst>
      </pc:sldChg>
      <pc:sldChg chg="mod modShow">
        <pc:chgData name="Jonathan Pye" userId="S::jdpye@dal.ca::f4b8b15c-83ab-48f0-87e2-0859e78a08bd" providerId="AD" clId="Web-{002A26CE-B96F-98E0-B2C3-5F8E882C1E75}" dt="2020-01-16T19:58:09.688" v="1"/>
        <pc:sldMkLst>
          <pc:docMk/>
          <pc:sldMk cId="0" sldId="259"/>
        </pc:sldMkLst>
      </pc:sldChg>
      <pc:sldChg chg="mod modShow">
        <pc:chgData name="Jonathan Pye" userId="S::jdpye@dal.ca::f4b8b15c-83ab-48f0-87e2-0859e78a08bd" providerId="AD" clId="Web-{002A26CE-B96F-98E0-B2C3-5F8E882C1E75}" dt="2020-01-16T19:58:10.767" v="3"/>
        <pc:sldMkLst>
          <pc:docMk/>
          <pc:sldMk cId="0" sldId="260"/>
        </pc:sldMkLst>
      </pc:sldChg>
      <pc:sldChg chg="mod modShow">
        <pc:chgData name="Jonathan Pye" userId="S::jdpye@dal.ca::f4b8b15c-83ab-48f0-87e2-0859e78a08bd" providerId="AD" clId="Web-{002A26CE-B96F-98E0-B2C3-5F8E882C1E75}" dt="2020-01-16T19:58:16.079" v="11"/>
        <pc:sldMkLst>
          <pc:docMk/>
          <pc:sldMk cId="0" sldId="261"/>
        </pc:sldMkLst>
      </pc:sldChg>
      <pc:sldChg chg="mod modShow">
        <pc:chgData name="Jonathan Pye" userId="S::jdpye@dal.ca::f4b8b15c-83ab-48f0-87e2-0859e78a08bd" providerId="AD" clId="Web-{002A26CE-B96F-98E0-B2C3-5F8E882C1E75}" dt="2020-01-16T19:58:16.782" v="12"/>
        <pc:sldMkLst>
          <pc:docMk/>
          <pc:sldMk cId="0" sldId="262"/>
        </pc:sldMkLst>
      </pc:sldChg>
      <pc:sldChg chg="mod modShow">
        <pc:chgData name="Jonathan Pye" userId="S::jdpye@dal.ca::f4b8b15c-83ab-48f0-87e2-0859e78a08bd" providerId="AD" clId="Web-{002A26CE-B96F-98E0-B2C3-5F8E882C1E75}" dt="2020-01-16T19:58:12.079" v="5"/>
        <pc:sldMkLst>
          <pc:docMk/>
          <pc:sldMk cId="0" sldId="263"/>
        </pc:sldMkLst>
      </pc:sldChg>
      <pc:sldChg chg="mod modShow">
        <pc:chgData name="Jonathan Pye" userId="S::jdpye@dal.ca::f4b8b15c-83ab-48f0-87e2-0859e78a08bd" providerId="AD" clId="Web-{002A26CE-B96F-98E0-B2C3-5F8E882C1E75}" dt="2020-01-16T19:58:11.360" v="4"/>
        <pc:sldMkLst>
          <pc:docMk/>
          <pc:sldMk cId="0" sldId="264"/>
        </pc:sldMkLst>
      </pc:sldChg>
      <pc:sldChg chg="mod modShow">
        <pc:chgData name="Jonathan Pye" userId="S::jdpye@dal.ca::f4b8b15c-83ab-48f0-87e2-0859e78a08bd" providerId="AD" clId="Web-{002A26CE-B96F-98E0-B2C3-5F8E882C1E75}" dt="2020-01-16T19:58:12.642" v="6"/>
        <pc:sldMkLst>
          <pc:docMk/>
          <pc:sldMk cId="0" sldId="265"/>
        </pc:sldMkLst>
      </pc:sldChg>
      <pc:sldChg chg="mod modShow">
        <pc:chgData name="Jonathan Pye" userId="S::jdpye@dal.ca::f4b8b15c-83ab-48f0-87e2-0859e78a08bd" providerId="AD" clId="Web-{002A26CE-B96F-98E0-B2C3-5F8E882C1E75}" dt="2020-01-16T19:58:13.501" v="7"/>
        <pc:sldMkLst>
          <pc:docMk/>
          <pc:sldMk cId="0" sldId="266"/>
        </pc:sldMkLst>
      </pc:sldChg>
      <pc:sldChg chg="mod modShow">
        <pc:chgData name="Jonathan Pye" userId="S::jdpye@dal.ca::f4b8b15c-83ab-48f0-87e2-0859e78a08bd" providerId="AD" clId="Web-{002A26CE-B96F-98E0-B2C3-5F8E882C1E75}" dt="2020-01-16T19:58:17.814" v="14"/>
        <pc:sldMkLst>
          <pc:docMk/>
          <pc:sldMk cId="0" sldId="267"/>
        </pc:sldMkLst>
      </pc:sldChg>
      <pc:sldChg chg="mod modShow">
        <pc:chgData name="Jonathan Pye" userId="S::jdpye@dal.ca::f4b8b15c-83ab-48f0-87e2-0859e78a08bd" providerId="AD" clId="Web-{002A26CE-B96F-98E0-B2C3-5F8E882C1E75}" dt="2020-01-16T19:58:14.126" v="8"/>
        <pc:sldMkLst>
          <pc:docMk/>
          <pc:sldMk cId="0" sldId="268"/>
        </pc:sldMkLst>
      </pc:sldChg>
      <pc:sldChg chg="mod modShow">
        <pc:chgData name="Jonathan Pye" userId="S::jdpye@dal.ca::f4b8b15c-83ab-48f0-87e2-0859e78a08bd" providerId="AD" clId="Web-{002A26CE-B96F-98E0-B2C3-5F8E882C1E75}" dt="2020-01-16T19:58:18.439" v="15"/>
        <pc:sldMkLst>
          <pc:docMk/>
          <pc:sldMk cId="0" sldId="269"/>
        </pc:sldMkLst>
      </pc:sldChg>
      <pc:sldChg chg="mod modShow">
        <pc:chgData name="Jonathan Pye" userId="S::jdpye@dal.ca::f4b8b15c-83ab-48f0-87e2-0859e78a08bd" providerId="AD" clId="Web-{002A26CE-B96F-98E0-B2C3-5F8E882C1E75}" dt="2020-01-16T19:58:14.829" v="9"/>
        <pc:sldMkLst>
          <pc:docMk/>
          <pc:sldMk cId="0" sldId="270"/>
        </pc:sldMkLst>
      </pc:sldChg>
      <pc:sldChg chg="mod modShow">
        <pc:chgData name="Jonathan Pye" userId="S::jdpye@dal.ca::f4b8b15c-83ab-48f0-87e2-0859e78a08bd" providerId="AD" clId="Web-{002A26CE-B96F-98E0-B2C3-5F8E882C1E75}" dt="2020-01-16T19:58:17.189" v="13"/>
        <pc:sldMkLst>
          <pc:docMk/>
          <pc:sldMk cId="0" sldId="271"/>
        </pc:sldMkLst>
      </pc:sldChg>
      <pc:sldChg chg="mod modShow">
        <pc:chgData name="Jonathan Pye" userId="S::jdpye@dal.ca::f4b8b15c-83ab-48f0-87e2-0859e78a08bd" providerId="AD" clId="Web-{002A26CE-B96F-98E0-B2C3-5F8E882C1E75}" dt="2020-01-16T19:58:18.860" v="16"/>
        <pc:sldMkLst>
          <pc:docMk/>
          <pc:sldMk cId="0" sldId="272"/>
        </pc:sldMkLst>
      </pc:sldChg>
    </pc:docChg>
  </pc:docChgLst>
  <pc:docChgLst>
    <pc:chgData name="Jonathan Pye" userId="S::jdpye@dal.ca::f4b8b15c-83ab-48f0-87e2-0859e78a08bd" providerId="AD" clId="Web-{216AEBD7-F1EA-41CD-BF12-B196A34DA43F}"/>
    <pc:docChg chg="modSld">
      <pc:chgData name="Jonathan Pye" userId="S::jdpye@dal.ca::f4b8b15c-83ab-48f0-87e2-0859e78a08bd" providerId="AD" clId="Web-{216AEBD7-F1EA-41CD-BF12-B196A34DA43F}" dt="2020-01-19T19:05:02.067" v="10" actId="20577"/>
      <pc:docMkLst>
        <pc:docMk/>
      </pc:docMkLst>
      <pc:sldChg chg="modSp">
        <pc:chgData name="Jonathan Pye" userId="S::jdpye@dal.ca::f4b8b15c-83ab-48f0-87e2-0859e78a08bd" providerId="AD" clId="Web-{216AEBD7-F1EA-41CD-BF12-B196A34DA43F}" dt="2020-01-19T19:05:02.067" v="10" actId="20577"/>
        <pc:sldMkLst>
          <pc:docMk/>
          <pc:sldMk cId="0" sldId="259"/>
        </pc:sldMkLst>
        <pc:spChg chg="mod">
          <ac:chgData name="Jonathan Pye" userId="S::jdpye@dal.ca::f4b8b15c-83ab-48f0-87e2-0859e78a08bd" providerId="AD" clId="Web-{216AEBD7-F1EA-41CD-BF12-B196A34DA43F}" dt="2020-01-19T19:05:02.067" v="10" actId="20577"/>
          <ac:spMkLst>
            <pc:docMk/>
            <pc:sldMk cId="0" sldId="259"/>
            <ac:spMk id="90" creationId="{00000000-0000-0000-0000-000000000000}"/>
          </ac:spMkLst>
        </pc:spChg>
      </pc:sldChg>
    </pc:docChg>
  </pc:docChgLst>
  <pc:docChgLst>
    <pc:chgData name="Jonathan Pye" userId="f4b8b15c-83ab-48f0-87e2-0859e78a08bd" providerId="ADAL" clId="{B2922BB0-FDFD-524A-BD63-2F396C04B49F}"/>
    <pc:docChg chg="undo custSel addSld delSld modSld sldOrd">
      <pc:chgData name="Jonathan Pye" userId="f4b8b15c-83ab-48f0-87e2-0859e78a08bd" providerId="ADAL" clId="{B2922BB0-FDFD-524A-BD63-2F396C04B49F}" dt="2020-01-17T22:37:32.810" v="30093" actId="20577"/>
      <pc:docMkLst>
        <pc:docMk/>
      </pc:docMkLst>
      <pc:sldChg chg="modSp">
        <pc:chgData name="Jonathan Pye" userId="f4b8b15c-83ab-48f0-87e2-0859e78a08bd" providerId="ADAL" clId="{B2922BB0-FDFD-524A-BD63-2F396C04B49F}" dt="2020-01-16T22:36:29.013" v="13720" actId="1076"/>
        <pc:sldMkLst>
          <pc:docMk/>
          <pc:sldMk cId="0" sldId="256"/>
        </pc:sldMkLst>
        <pc:picChg chg="mod">
          <ac:chgData name="Jonathan Pye" userId="f4b8b15c-83ab-48f0-87e2-0859e78a08bd" providerId="ADAL" clId="{B2922BB0-FDFD-524A-BD63-2F396C04B49F}" dt="2020-01-16T22:36:29.013" v="13720" actId="1076"/>
          <ac:picMkLst>
            <pc:docMk/>
            <pc:sldMk cId="0" sldId="256"/>
            <ac:picMk id="2" creationId="{FDD1D494-23C8-4A32-984A-46AFFD01A11B}"/>
          </ac:picMkLst>
        </pc:picChg>
        <pc:picChg chg="mod">
          <ac:chgData name="Jonathan Pye" userId="f4b8b15c-83ab-48f0-87e2-0859e78a08bd" providerId="ADAL" clId="{B2922BB0-FDFD-524A-BD63-2F396C04B49F}" dt="2020-01-16T22:36:22.827" v="13719" actId="1076"/>
          <ac:picMkLst>
            <pc:docMk/>
            <pc:sldMk cId="0" sldId="256"/>
            <ac:picMk id="55" creationId="{00000000-0000-0000-0000-000000000000}"/>
          </ac:picMkLst>
        </pc:picChg>
      </pc:sldChg>
      <pc:sldChg chg="modNotesTx">
        <pc:chgData name="Jonathan Pye" userId="f4b8b15c-83ab-48f0-87e2-0859e78a08bd" providerId="ADAL" clId="{B2922BB0-FDFD-524A-BD63-2F396C04B49F}" dt="2020-01-16T20:45:35.952" v="604" actId="20577"/>
        <pc:sldMkLst>
          <pc:docMk/>
          <pc:sldMk cId="0" sldId="257"/>
        </pc:sldMkLst>
      </pc:sldChg>
      <pc:sldChg chg="addSp modSp ord modTransition modNotesTx">
        <pc:chgData name="Jonathan Pye" userId="f4b8b15c-83ab-48f0-87e2-0859e78a08bd" providerId="ADAL" clId="{B2922BB0-FDFD-524A-BD63-2F396C04B49F}" dt="2020-01-17T20:56:40.451" v="29138" actId="207"/>
        <pc:sldMkLst>
          <pc:docMk/>
          <pc:sldMk cId="0" sldId="258"/>
        </pc:sldMkLst>
        <pc:spChg chg="add mod">
          <ac:chgData name="Jonathan Pye" userId="f4b8b15c-83ab-48f0-87e2-0859e78a08bd" providerId="ADAL" clId="{B2922BB0-FDFD-524A-BD63-2F396C04B49F}" dt="2020-01-17T16:56:33.565" v="14900" actId="20577"/>
          <ac:spMkLst>
            <pc:docMk/>
            <pc:sldMk cId="0" sldId="258"/>
            <ac:spMk id="10" creationId="{991E7050-C2B0-4B45-BA37-A58FE3B60C91}"/>
          </ac:spMkLst>
        </pc:spChg>
        <pc:spChg chg="add mod">
          <ac:chgData name="Jonathan Pye" userId="f4b8b15c-83ab-48f0-87e2-0859e78a08bd" providerId="ADAL" clId="{B2922BB0-FDFD-524A-BD63-2F396C04B49F}" dt="2020-01-17T20:56:14.791" v="29137" actId="1076"/>
          <ac:spMkLst>
            <pc:docMk/>
            <pc:sldMk cId="0" sldId="258"/>
            <ac:spMk id="11" creationId="{9BA26642-D3C0-B948-8343-336CF3128B9E}"/>
          </ac:spMkLst>
        </pc:spChg>
        <pc:spChg chg="mod">
          <ac:chgData name="Jonathan Pye" userId="f4b8b15c-83ab-48f0-87e2-0859e78a08bd" providerId="ADAL" clId="{B2922BB0-FDFD-524A-BD63-2F396C04B49F}" dt="2020-01-17T16:51:12.838" v="14274" actId="1076"/>
          <ac:spMkLst>
            <pc:docMk/>
            <pc:sldMk cId="0" sldId="258"/>
            <ac:spMk id="78" creationId="{00000000-0000-0000-0000-000000000000}"/>
          </ac:spMkLst>
        </pc:spChg>
        <pc:spChg chg="mod">
          <ac:chgData name="Jonathan Pye" userId="f4b8b15c-83ab-48f0-87e2-0859e78a08bd" providerId="ADAL" clId="{B2922BB0-FDFD-524A-BD63-2F396C04B49F}" dt="2020-01-17T20:56:40.451" v="29138" actId="207"/>
          <ac:spMkLst>
            <pc:docMk/>
            <pc:sldMk cId="0" sldId="258"/>
            <ac:spMk id="79" creationId="{00000000-0000-0000-0000-000000000000}"/>
          </ac:spMkLst>
        </pc:spChg>
      </pc:sldChg>
      <pc:sldChg chg="addSp delSp modSp ord modTransition modNotesTx">
        <pc:chgData name="Jonathan Pye" userId="f4b8b15c-83ab-48f0-87e2-0859e78a08bd" providerId="ADAL" clId="{B2922BB0-FDFD-524A-BD63-2F396C04B49F}" dt="2020-01-17T20:55:44.864" v="29132" actId="20577"/>
        <pc:sldMkLst>
          <pc:docMk/>
          <pc:sldMk cId="0" sldId="259"/>
        </pc:sldMkLst>
        <pc:spChg chg="add del mod">
          <ac:chgData name="Jonathan Pye" userId="f4b8b15c-83ab-48f0-87e2-0859e78a08bd" providerId="ADAL" clId="{B2922BB0-FDFD-524A-BD63-2F396C04B49F}" dt="2020-01-17T16:52:24.276" v="14309" actId="478"/>
          <ac:spMkLst>
            <pc:docMk/>
            <pc:sldMk cId="0" sldId="259"/>
            <ac:spMk id="3" creationId="{2E1381B2-0826-0E42-8AB6-5AC11C2EAEF1}"/>
          </ac:spMkLst>
        </pc:spChg>
        <pc:spChg chg="add mod">
          <ac:chgData name="Jonathan Pye" userId="f4b8b15c-83ab-48f0-87e2-0859e78a08bd" providerId="ADAL" clId="{B2922BB0-FDFD-524A-BD63-2F396C04B49F}" dt="2020-01-17T16:52:31.352" v="14312" actId="1076"/>
          <ac:spMkLst>
            <pc:docMk/>
            <pc:sldMk cId="0" sldId="259"/>
            <ac:spMk id="12" creationId="{0066468F-9A2C-ED46-97B9-E2B51B660989}"/>
          </ac:spMkLst>
        </pc:spChg>
        <pc:spChg chg="del">
          <ac:chgData name="Jonathan Pye" userId="f4b8b15c-83ab-48f0-87e2-0859e78a08bd" providerId="ADAL" clId="{B2922BB0-FDFD-524A-BD63-2F396C04B49F}" dt="2020-01-17T16:52:20.285" v="14308" actId="478"/>
          <ac:spMkLst>
            <pc:docMk/>
            <pc:sldMk cId="0" sldId="259"/>
            <ac:spMk id="89" creationId="{00000000-0000-0000-0000-000000000000}"/>
          </ac:spMkLst>
        </pc:spChg>
        <pc:spChg chg="mod">
          <ac:chgData name="Jonathan Pye" userId="f4b8b15c-83ab-48f0-87e2-0859e78a08bd" providerId="ADAL" clId="{B2922BB0-FDFD-524A-BD63-2F396C04B49F}" dt="2020-01-17T20:55:44.864" v="29132" actId="20577"/>
          <ac:spMkLst>
            <pc:docMk/>
            <pc:sldMk cId="0" sldId="259"/>
            <ac:spMk id="90" creationId="{00000000-0000-0000-0000-000000000000}"/>
          </ac:spMkLst>
        </pc:spChg>
        <pc:spChg chg="mod">
          <ac:chgData name="Jonathan Pye" userId="f4b8b15c-83ab-48f0-87e2-0859e78a08bd" providerId="ADAL" clId="{B2922BB0-FDFD-524A-BD63-2F396C04B49F}" dt="2020-01-17T16:52:42.805" v="14319" actId="1076"/>
          <ac:spMkLst>
            <pc:docMk/>
            <pc:sldMk cId="0" sldId="259"/>
            <ac:spMk id="94" creationId="{00000000-0000-0000-0000-000000000000}"/>
          </ac:spMkLst>
        </pc:spChg>
      </pc:sldChg>
      <pc:sldChg chg="addSp modSp add modNotesTx">
        <pc:chgData name="Jonathan Pye" userId="f4b8b15c-83ab-48f0-87e2-0859e78a08bd" providerId="ADAL" clId="{B2922BB0-FDFD-524A-BD63-2F396C04B49F}" dt="2020-01-16T20:48:38.149" v="1164" actId="20577"/>
        <pc:sldMkLst>
          <pc:docMk/>
          <pc:sldMk cId="236010221" sldId="273"/>
        </pc:sldMkLst>
        <pc:spChg chg="add mod">
          <ac:chgData name="Jonathan Pye" userId="f4b8b15c-83ab-48f0-87e2-0859e78a08bd" providerId="ADAL" clId="{B2922BB0-FDFD-524A-BD63-2F396C04B49F}" dt="2020-01-16T20:47:36.629" v="930" actId="1076"/>
          <ac:spMkLst>
            <pc:docMk/>
            <pc:sldMk cId="236010221" sldId="273"/>
            <ac:spMk id="7" creationId="{09073E9D-35FD-3340-B83C-C29F13D4E68A}"/>
          </ac:spMkLst>
        </pc:spChg>
        <pc:spChg chg="mod">
          <ac:chgData name="Jonathan Pye" userId="f4b8b15c-83ab-48f0-87e2-0859e78a08bd" providerId="ADAL" clId="{B2922BB0-FDFD-524A-BD63-2F396C04B49F}" dt="2020-01-16T20:45:53.650" v="607" actId="20577"/>
          <ac:spMkLst>
            <pc:docMk/>
            <pc:sldMk cId="236010221" sldId="273"/>
            <ac:spMk id="77" creationId="{00000000-0000-0000-0000-000000000000}"/>
          </ac:spMkLst>
        </pc:spChg>
      </pc:sldChg>
      <pc:sldChg chg="add modNotesTx">
        <pc:chgData name="Jonathan Pye" userId="f4b8b15c-83ab-48f0-87e2-0859e78a08bd" providerId="ADAL" clId="{B2922BB0-FDFD-524A-BD63-2F396C04B49F}" dt="2020-01-16T20:52:23.933" v="1704" actId="20577"/>
        <pc:sldMkLst>
          <pc:docMk/>
          <pc:sldMk cId="4218033876" sldId="274"/>
        </pc:sldMkLst>
      </pc:sldChg>
      <pc:sldChg chg="modSp add modNotesTx">
        <pc:chgData name="Jonathan Pye" userId="f4b8b15c-83ab-48f0-87e2-0859e78a08bd" providerId="ADAL" clId="{B2922BB0-FDFD-524A-BD63-2F396C04B49F}" dt="2020-01-16T21:02:02.403" v="3180" actId="20577"/>
        <pc:sldMkLst>
          <pc:docMk/>
          <pc:sldMk cId="1478447810" sldId="275"/>
        </pc:sldMkLst>
        <pc:spChg chg="mod">
          <ac:chgData name="Jonathan Pye" userId="f4b8b15c-83ab-48f0-87e2-0859e78a08bd" providerId="ADAL" clId="{B2922BB0-FDFD-524A-BD63-2F396C04B49F}" dt="2020-01-16T20:52:50.248" v="1711" actId="20577"/>
          <ac:spMkLst>
            <pc:docMk/>
            <pc:sldMk cId="1478447810" sldId="275"/>
            <ac:spMk id="86" creationId="{00000000-0000-0000-0000-000000000000}"/>
          </ac:spMkLst>
        </pc:spChg>
        <pc:spChg chg="mod">
          <ac:chgData name="Jonathan Pye" userId="f4b8b15c-83ab-48f0-87e2-0859e78a08bd" providerId="ADAL" clId="{B2922BB0-FDFD-524A-BD63-2F396C04B49F}" dt="2020-01-16T20:52:56.951" v="1714" actId="20577"/>
          <ac:spMkLst>
            <pc:docMk/>
            <pc:sldMk cId="1478447810" sldId="275"/>
            <ac:spMk id="88" creationId="{00000000-0000-0000-0000-000000000000}"/>
          </ac:spMkLst>
        </pc:spChg>
        <pc:spChg chg="mod">
          <ac:chgData name="Jonathan Pye" userId="f4b8b15c-83ab-48f0-87e2-0859e78a08bd" providerId="ADAL" clId="{B2922BB0-FDFD-524A-BD63-2F396C04B49F}" dt="2020-01-16T20:56:49.715" v="2027" actId="14100"/>
          <ac:spMkLst>
            <pc:docMk/>
            <pc:sldMk cId="1478447810" sldId="275"/>
            <ac:spMk id="91" creationId="{00000000-0000-0000-0000-000000000000}"/>
          </ac:spMkLst>
        </pc:spChg>
      </pc:sldChg>
      <pc:sldChg chg="add modNotesTx">
        <pc:chgData name="Jonathan Pye" userId="f4b8b15c-83ab-48f0-87e2-0859e78a08bd" providerId="ADAL" clId="{B2922BB0-FDFD-524A-BD63-2F396C04B49F}" dt="2020-01-16T20:59:47.792" v="2958" actId="20577"/>
        <pc:sldMkLst>
          <pc:docMk/>
          <pc:sldMk cId="2381674545" sldId="276"/>
        </pc:sldMkLst>
      </pc:sldChg>
      <pc:sldChg chg="add modNotesTx">
        <pc:chgData name="Jonathan Pye" userId="f4b8b15c-83ab-48f0-87e2-0859e78a08bd" providerId="ADAL" clId="{B2922BB0-FDFD-524A-BD63-2F396C04B49F}" dt="2020-01-16T21:03:28.488" v="3507" actId="20577"/>
        <pc:sldMkLst>
          <pc:docMk/>
          <pc:sldMk cId="239841545" sldId="277"/>
        </pc:sldMkLst>
      </pc:sldChg>
      <pc:sldChg chg="modSp add modNotesTx">
        <pc:chgData name="Jonathan Pye" userId="f4b8b15c-83ab-48f0-87e2-0859e78a08bd" providerId="ADAL" clId="{B2922BB0-FDFD-524A-BD63-2F396C04B49F}" dt="2020-01-17T17:07:59.006" v="15811" actId="14100"/>
        <pc:sldMkLst>
          <pc:docMk/>
          <pc:sldMk cId="3173354363" sldId="278"/>
        </pc:sldMkLst>
        <pc:picChg chg="mod">
          <ac:chgData name="Jonathan Pye" userId="f4b8b15c-83ab-48f0-87e2-0859e78a08bd" providerId="ADAL" clId="{B2922BB0-FDFD-524A-BD63-2F396C04B49F}" dt="2020-01-17T17:07:59.006" v="15811" actId="14100"/>
          <ac:picMkLst>
            <pc:docMk/>
            <pc:sldMk cId="3173354363" sldId="278"/>
            <ac:picMk id="98" creationId="{00000000-0000-0000-0000-000000000000}"/>
          </ac:picMkLst>
        </pc:picChg>
      </pc:sldChg>
      <pc:sldChg chg="modSp add modNotesTx">
        <pc:chgData name="Jonathan Pye" userId="f4b8b15c-83ab-48f0-87e2-0859e78a08bd" providerId="ADAL" clId="{B2922BB0-FDFD-524A-BD63-2F396C04B49F}" dt="2020-01-16T21:12:03.801" v="5576" actId="20577"/>
        <pc:sldMkLst>
          <pc:docMk/>
          <pc:sldMk cId="4203261562" sldId="279"/>
        </pc:sldMkLst>
        <pc:spChg chg="mod">
          <ac:chgData name="Jonathan Pye" userId="f4b8b15c-83ab-48f0-87e2-0859e78a08bd" providerId="ADAL" clId="{B2922BB0-FDFD-524A-BD63-2F396C04B49F}" dt="2020-01-16T21:09:02.761" v="4586" actId="20577"/>
          <ac:spMkLst>
            <pc:docMk/>
            <pc:sldMk cId="4203261562" sldId="279"/>
            <ac:spMk id="101" creationId="{00000000-0000-0000-0000-000000000000}"/>
          </ac:spMkLst>
        </pc:spChg>
        <pc:spChg chg="mod">
          <ac:chgData name="Jonathan Pye" userId="f4b8b15c-83ab-48f0-87e2-0859e78a08bd" providerId="ADAL" clId="{B2922BB0-FDFD-524A-BD63-2F396C04B49F}" dt="2020-01-16T21:08:21.681" v="4516" actId="1076"/>
          <ac:spMkLst>
            <pc:docMk/>
            <pc:sldMk cId="4203261562" sldId="279"/>
            <ac:spMk id="102" creationId="{00000000-0000-0000-0000-000000000000}"/>
          </ac:spMkLst>
        </pc:spChg>
        <pc:spChg chg="mod">
          <ac:chgData name="Jonathan Pye" userId="f4b8b15c-83ab-48f0-87e2-0859e78a08bd" providerId="ADAL" clId="{B2922BB0-FDFD-524A-BD63-2F396C04B49F}" dt="2020-01-16T21:08:18.914" v="4515" actId="1076"/>
          <ac:spMkLst>
            <pc:docMk/>
            <pc:sldMk cId="4203261562" sldId="279"/>
            <ac:spMk id="104" creationId="{00000000-0000-0000-0000-000000000000}"/>
          </ac:spMkLst>
        </pc:spChg>
        <pc:picChg chg="mod">
          <ac:chgData name="Jonathan Pye" userId="f4b8b15c-83ab-48f0-87e2-0859e78a08bd" providerId="ADAL" clId="{B2922BB0-FDFD-524A-BD63-2F396C04B49F}" dt="2020-01-16T21:08:08.305" v="4512" actId="14100"/>
          <ac:picMkLst>
            <pc:docMk/>
            <pc:sldMk cId="4203261562" sldId="279"/>
            <ac:picMk id="100" creationId="{00000000-0000-0000-0000-000000000000}"/>
          </ac:picMkLst>
        </pc:picChg>
      </pc:sldChg>
      <pc:sldChg chg="modSp add modNotesTx">
        <pc:chgData name="Jonathan Pye" userId="f4b8b15c-83ab-48f0-87e2-0859e78a08bd" providerId="ADAL" clId="{B2922BB0-FDFD-524A-BD63-2F396C04B49F}" dt="2020-01-17T17:09:39.727" v="15825" actId="14100"/>
        <pc:sldMkLst>
          <pc:docMk/>
          <pc:sldMk cId="2585126305" sldId="280"/>
        </pc:sldMkLst>
        <pc:spChg chg="mod">
          <ac:chgData name="Jonathan Pye" userId="f4b8b15c-83ab-48f0-87e2-0859e78a08bd" providerId="ADAL" clId="{B2922BB0-FDFD-524A-BD63-2F396C04B49F}" dt="2020-01-17T17:09:19.413" v="15824" actId="20577"/>
          <ac:spMkLst>
            <pc:docMk/>
            <pc:sldMk cId="2585126305" sldId="280"/>
            <ac:spMk id="3" creationId="{88F2E680-474D-5745-A0E8-D33F18C4DC32}"/>
          </ac:spMkLst>
        </pc:spChg>
        <pc:picChg chg="mod">
          <ac:chgData name="Jonathan Pye" userId="f4b8b15c-83ab-48f0-87e2-0859e78a08bd" providerId="ADAL" clId="{B2922BB0-FDFD-524A-BD63-2F396C04B49F}" dt="2020-01-17T17:09:39.727" v="15825" actId="14100"/>
          <ac:picMkLst>
            <pc:docMk/>
            <pc:sldMk cId="2585126305" sldId="280"/>
            <ac:picMk id="107" creationId="{00000000-0000-0000-0000-000000000000}"/>
          </ac:picMkLst>
        </pc:picChg>
      </pc:sldChg>
      <pc:sldChg chg="add modNotesTx">
        <pc:chgData name="Jonathan Pye" userId="f4b8b15c-83ab-48f0-87e2-0859e78a08bd" providerId="ADAL" clId="{B2922BB0-FDFD-524A-BD63-2F396C04B49F}" dt="2020-01-16T21:24:03.430" v="8638" actId="20577"/>
        <pc:sldMkLst>
          <pc:docMk/>
          <pc:sldMk cId="731827765" sldId="281"/>
        </pc:sldMkLst>
      </pc:sldChg>
      <pc:sldChg chg="add modNotesTx">
        <pc:chgData name="Jonathan Pye" userId="f4b8b15c-83ab-48f0-87e2-0859e78a08bd" providerId="ADAL" clId="{B2922BB0-FDFD-524A-BD63-2F396C04B49F}" dt="2020-01-16T21:29:09.500" v="9743" actId="20577"/>
        <pc:sldMkLst>
          <pc:docMk/>
          <pc:sldMk cId="2121784963" sldId="282"/>
        </pc:sldMkLst>
      </pc:sldChg>
      <pc:sldChg chg="add modNotesTx">
        <pc:chgData name="Jonathan Pye" userId="f4b8b15c-83ab-48f0-87e2-0859e78a08bd" providerId="ADAL" clId="{B2922BB0-FDFD-524A-BD63-2F396C04B49F}" dt="2020-01-16T21:31:20.144" v="10399" actId="20577"/>
        <pc:sldMkLst>
          <pc:docMk/>
          <pc:sldMk cId="1435278252" sldId="283"/>
        </pc:sldMkLst>
      </pc:sldChg>
      <pc:sldChg chg="add modNotesTx">
        <pc:chgData name="Jonathan Pye" userId="f4b8b15c-83ab-48f0-87e2-0859e78a08bd" providerId="ADAL" clId="{B2922BB0-FDFD-524A-BD63-2F396C04B49F}" dt="2020-01-16T21:32:37.051" v="10717" actId="20577"/>
        <pc:sldMkLst>
          <pc:docMk/>
          <pc:sldMk cId="724583993" sldId="284"/>
        </pc:sldMkLst>
      </pc:sldChg>
      <pc:sldChg chg="add modNotesTx">
        <pc:chgData name="Jonathan Pye" userId="f4b8b15c-83ab-48f0-87e2-0859e78a08bd" providerId="ADAL" clId="{B2922BB0-FDFD-524A-BD63-2F396C04B49F}" dt="2020-01-16T21:36:08.265" v="11174" actId="20577"/>
        <pc:sldMkLst>
          <pc:docMk/>
          <pc:sldMk cId="2929424737" sldId="285"/>
        </pc:sldMkLst>
      </pc:sldChg>
      <pc:sldChg chg="add modNotesTx">
        <pc:chgData name="Jonathan Pye" userId="f4b8b15c-83ab-48f0-87e2-0859e78a08bd" providerId="ADAL" clId="{B2922BB0-FDFD-524A-BD63-2F396C04B49F}" dt="2020-01-16T21:36:48.153" v="11352" actId="20577"/>
        <pc:sldMkLst>
          <pc:docMk/>
          <pc:sldMk cId="1887046827" sldId="286"/>
        </pc:sldMkLst>
      </pc:sldChg>
      <pc:sldChg chg="add modNotesTx">
        <pc:chgData name="Jonathan Pye" userId="f4b8b15c-83ab-48f0-87e2-0859e78a08bd" providerId="ADAL" clId="{B2922BB0-FDFD-524A-BD63-2F396C04B49F}" dt="2020-01-16T21:37:44.492" v="11557" actId="20577"/>
        <pc:sldMkLst>
          <pc:docMk/>
          <pc:sldMk cId="3042580128" sldId="287"/>
        </pc:sldMkLst>
      </pc:sldChg>
      <pc:sldChg chg="add modNotesTx">
        <pc:chgData name="Jonathan Pye" userId="f4b8b15c-83ab-48f0-87e2-0859e78a08bd" providerId="ADAL" clId="{B2922BB0-FDFD-524A-BD63-2F396C04B49F}" dt="2020-01-16T21:38:10.315" v="11645" actId="20577"/>
        <pc:sldMkLst>
          <pc:docMk/>
          <pc:sldMk cId="3012826682" sldId="288"/>
        </pc:sldMkLst>
      </pc:sldChg>
      <pc:sldChg chg="add modNotesTx">
        <pc:chgData name="Jonathan Pye" userId="f4b8b15c-83ab-48f0-87e2-0859e78a08bd" providerId="ADAL" clId="{B2922BB0-FDFD-524A-BD63-2F396C04B49F}" dt="2020-01-16T22:34:37.995" v="13476" actId="20577"/>
        <pc:sldMkLst>
          <pc:docMk/>
          <pc:sldMk cId="148972201" sldId="289"/>
        </pc:sldMkLst>
      </pc:sldChg>
      <pc:sldChg chg="modSp add modNotesTx">
        <pc:chgData name="Jonathan Pye" userId="f4b8b15c-83ab-48f0-87e2-0859e78a08bd" providerId="ADAL" clId="{B2922BB0-FDFD-524A-BD63-2F396C04B49F}" dt="2020-01-17T17:11:23.996" v="16074" actId="20577"/>
        <pc:sldMkLst>
          <pc:docMk/>
          <pc:sldMk cId="3465904030" sldId="290"/>
        </pc:sldMkLst>
        <pc:spChg chg="mod">
          <ac:chgData name="Jonathan Pye" userId="f4b8b15c-83ab-48f0-87e2-0859e78a08bd" providerId="ADAL" clId="{B2922BB0-FDFD-524A-BD63-2F396C04B49F}" dt="2020-01-17T17:10:29.347" v="15830" actId="14100"/>
          <ac:spMkLst>
            <pc:docMk/>
            <pc:sldMk cId="3465904030" sldId="290"/>
            <ac:spMk id="210" creationId="{00000000-0000-0000-0000-000000000000}"/>
          </ac:spMkLst>
        </pc:spChg>
        <pc:spChg chg="mod">
          <ac:chgData name="Jonathan Pye" userId="f4b8b15c-83ab-48f0-87e2-0859e78a08bd" providerId="ADAL" clId="{B2922BB0-FDFD-524A-BD63-2F396C04B49F}" dt="2020-01-17T17:10:25.547" v="15828" actId="1076"/>
          <ac:spMkLst>
            <pc:docMk/>
            <pc:sldMk cId="3465904030" sldId="290"/>
            <ac:spMk id="211" creationId="{00000000-0000-0000-0000-000000000000}"/>
          </ac:spMkLst>
        </pc:spChg>
      </pc:sldChg>
      <pc:sldChg chg="modSp add modNotesTx">
        <pc:chgData name="Jonathan Pye" userId="f4b8b15c-83ab-48f0-87e2-0859e78a08bd" providerId="ADAL" clId="{B2922BB0-FDFD-524A-BD63-2F396C04B49F}" dt="2020-01-17T17:16:22.136" v="16645" actId="20577"/>
        <pc:sldMkLst>
          <pc:docMk/>
          <pc:sldMk cId="2983957595" sldId="291"/>
        </pc:sldMkLst>
        <pc:spChg chg="mod">
          <ac:chgData name="Jonathan Pye" userId="f4b8b15c-83ab-48f0-87e2-0859e78a08bd" providerId="ADAL" clId="{B2922BB0-FDFD-524A-BD63-2F396C04B49F}" dt="2020-01-17T17:14:02.762" v="16092" actId="20577"/>
          <ac:spMkLst>
            <pc:docMk/>
            <pc:sldMk cId="2983957595" sldId="291"/>
            <ac:spMk id="230" creationId="{00000000-0000-0000-0000-000000000000}"/>
          </ac:spMkLst>
        </pc:spChg>
        <pc:spChg chg="mod">
          <ac:chgData name="Jonathan Pye" userId="f4b8b15c-83ab-48f0-87e2-0859e78a08bd" providerId="ADAL" clId="{B2922BB0-FDFD-524A-BD63-2F396C04B49F}" dt="2020-01-17T17:16:22.136" v="16645" actId="20577"/>
          <ac:spMkLst>
            <pc:docMk/>
            <pc:sldMk cId="2983957595" sldId="291"/>
            <ac:spMk id="232" creationId="{00000000-0000-0000-0000-000000000000}"/>
          </ac:spMkLst>
        </pc:spChg>
      </pc:sldChg>
      <pc:sldChg chg="add modNotesTx">
        <pc:chgData name="Jonathan Pye" userId="f4b8b15c-83ab-48f0-87e2-0859e78a08bd" providerId="ADAL" clId="{B2922BB0-FDFD-524A-BD63-2F396C04B49F}" dt="2020-01-17T17:19:39.636" v="17858" actId="20577"/>
        <pc:sldMkLst>
          <pc:docMk/>
          <pc:sldMk cId="1615483526" sldId="292"/>
        </pc:sldMkLst>
      </pc:sldChg>
      <pc:sldChg chg="modSp add modNotesTx">
        <pc:chgData name="Jonathan Pye" userId="f4b8b15c-83ab-48f0-87e2-0859e78a08bd" providerId="ADAL" clId="{B2922BB0-FDFD-524A-BD63-2F396C04B49F}" dt="2020-01-17T17:33:03.373" v="18609" actId="20577"/>
        <pc:sldMkLst>
          <pc:docMk/>
          <pc:sldMk cId="1558683031" sldId="293"/>
        </pc:sldMkLst>
        <pc:spChg chg="mod">
          <ac:chgData name="Jonathan Pye" userId="f4b8b15c-83ab-48f0-87e2-0859e78a08bd" providerId="ADAL" clId="{B2922BB0-FDFD-524A-BD63-2F396C04B49F}" dt="2020-01-17T17:33:03.373" v="18609" actId="20577"/>
          <ac:spMkLst>
            <pc:docMk/>
            <pc:sldMk cId="1558683031" sldId="293"/>
            <ac:spMk id="7" creationId="{E6455704-72A1-D945-B4CF-120832200257}"/>
          </ac:spMkLst>
        </pc:spChg>
      </pc:sldChg>
      <pc:sldChg chg="addSp delSp add modTransition">
        <pc:chgData name="Jonathan Pye" userId="f4b8b15c-83ab-48f0-87e2-0859e78a08bd" providerId="ADAL" clId="{B2922BB0-FDFD-524A-BD63-2F396C04B49F}" dt="2020-01-17T17:33:12.407" v="18610"/>
        <pc:sldMkLst>
          <pc:docMk/>
          <pc:sldMk cId="2830922406" sldId="294"/>
        </pc:sldMkLst>
        <pc:graphicFrameChg chg="add del">
          <ac:chgData name="Jonathan Pye" userId="f4b8b15c-83ab-48f0-87e2-0859e78a08bd" providerId="ADAL" clId="{B2922BB0-FDFD-524A-BD63-2F396C04B49F}" dt="2020-01-17T16:46:50.597" v="13726"/>
          <ac:graphicFrameMkLst>
            <pc:docMk/>
            <pc:sldMk cId="2830922406" sldId="294"/>
            <ac:graphicFrameMk id="2" creationId="{067C1CB4-8F34-7446-8504-6173CDF5EB87}"/>
          </ac:graphicFrameMkLst>
        </pc:graphicFrameChg>
      </pc:sldChg>
      <pc:sldChg chg="add modNotesTx">
        <pc:chgData name="Jonathan Pye" userId="f4b8b15c-83ab-48f0-87e2-0859e78a08bd" providerId="ADAL" clId="{B2922BB0-FDFD-524A-BD63-2F396C04B49F}" dt="2020-01-17T22:34:14.410" v="30024" actId="20577"/>
        <pc:sldMkLst>
          <pc:docMk/>
          <pc:sldMk cId="3961972733" sldId="295"/>
        </pc:sldMkLst>
      </pc:sldChg>
      <pc:sldChg chg="add modTransition modNotesTx">
        <pc:chgData name="Jonathan Pye" userId="f4b8b15c-83ab-48f0-87e2-0859e78a08bd" providerId="ADAL" clId="{B2922BB0-FDFD-524A-BD63-2F396C04B49F}" dt="2020-01-17T19:42:28.255" v="24323"/>
        <pc:sldMkLst>
          <pc:docMk/>
          <pc:sldMk cId="853542033" sldId="297"/>
        </pc:sldMkLst>
      </pc:sldChg>
      <pc:sldChg chg="add del modTransition setBg">
        <pc:chgData name="Jonathan Pye" userId="f4b8b15c-83ab-48f0-87e2-0859e78a08bd" providerId="ADAL" clId="{B2922BB0-FDFD-524A-BD63-2F396C04B49F}" dt="2020-01-17T18:51:00.362" v="21568" actId="2696"/>
        <pc:sldMkLst>
          <pc:docMk/>
          <pc:sldMk cId="3826172091" sldId="483"/>
        </pc:sldMkLst>
      </pc:sldChg>
      <pc:sldChg chg="add del">
        <pc:chgData name="Jonathan Pye" userId="f4b8b15c-83ab-48f0-87e2-0859e78a08bd" providerId="ADAL" clId="{B2922BB0-FDFD-524A-BD63-2F396C04B49F}" dt="2020-01-17T16:46:15.056" v="13723"/>
        <pc:sldMkLst>
          <pc:docMk/>
          <pc:sldMk cId="732042989" sldId="484"/>
        </pc:sldMkLst>
      </pc:sldChg>
      <pc:sldChg chg="addSp delSp modSp add del">
        <pc:chgData name="Jonathan Pye" userId="f4b8b15c-83ab-48f0-87e2-0859e78a08bd" providerId="ADAL" clId="{B2922BB0-FDFD-524A-BD63-2F396C04B49F}" dt="2020-01-17T18:50:57.900" v="21567" actId="2696"/>
        <pc:sldMkLst>
          <pc:docMk/>
          <pc:sldMk cId="4193279916" sldId="484"/>
        </pc:sldMkLst>
        <pc:spChg chg="add del mod">
          <ac:chgData name="Jonathan Pye" userId="f4b8b15c-83ab-48f0-87e2-0859e78a08bd" providerId="ADAL" clId="{B2922BB0-FDFD-524A-BD63-2F396C04B49F}" dt="2020-01-17T16:48:04.109" v="13749" actId="478"/>
          <ac:spMkLst>
            <pc:docMk/>
            <pc:sldMk cId="4193279916" sldId="484"/>
            <ac:spMk id="4" creationId="{C2E7108D-C2DB-9240-8E72-0084FDBE358E}"/>
          </ac:spMkLst>
        </pc:spChg>
        <pc:graphicFrameChg chg="add del">
          <ac:chgData name="Jonathan Pye" userId="f4b8b15c-83ab-48f0-87e2-0859e78a08bd" providerId="ADAL" clId="{B2922BB0-FDFD-524A-BD63-2F396C04B49F}" dt="2020-01-17T16:46:53.635" v="13728"/>
          <ac:graphicFrameMkLst>
            <pc:docMk/>
            <pc:sldMk cId="4193279916" sldId="484"/>
            <ac:graphicFrameMk id="3" creationId="{1BC9683D-C785-FC40-90DB-8C665EA6851F}"/>
          </ac:graphicFrameMkLst>
        </pc:graphicFrameChg>
      </pc:sldChg>
      <pc:sldChg chg="add modNotesTx">
        <pc:chgData name="Jonathan Pye" userId="f4b8b15c-83ab-48f0-87e2-0859e78a08bd" providerId="ADAL" clId="{B2922BB0-FDFD-524A-BD63-2F396C04B49F}" dt="2020-01-17T17:10:10.869" v="15827" actId="20577"/>
        <pc:sldMkLst>
          <pc:docMk/>
          <pc:sldMk cId="1580386779" sldId="485"/>
        </pc:sldMkLst>
      </pc:sldChg>
      <pc:sldChg chg="add del setBg">
        <pc:chgData name="Jonathan Pye" userId="f4b8b15c-83ab-48f0-87e2-0859e78a08bd" providerId="ADAL" clId="{B2922BB0-FDFD-524A-BD63-2F396C04B49F}" dt="2020-01-17T17:33:27.702" v="18612"/>
        <pc:sldMkLst>
          <pc:docMk/>
          <pc:sldMk cId="740159359" sldId="486"/>
        </pc:sldMkLst>
      </pc:sldChg>
      <pc:sldChg chg="addSp delSp modSp add ord">
        <pc:chgData name="Jonathan Pye" userId="f4b8b15c-83ab-48f0-87e2-0859e78a08bd" providerId="ADAL" clId="{B2922BB0-FDFD-524A-BD63-2F396C04B49F}" dt="2020-01-17T18:52:26.126" v="21572"/>
        <pc:sldMkLst>
          <pc:docMk/>
          <pc:sldMk cId="3043800230" sldId="486"/>
        </pc:sldMkLst>
        <pc:spChg chg="add del mod">
          <ac:chgData name="Jonathan Pye" userId="f4b8b15c-83ab-48f0-87e2-0859e78a08bd" providerId="ADAL" clId="{B2922BB0-FDFD-524A-BD63-2F396C04B49F}" dt="2020-01-17T18:52:26.126" v="21572"/>
          <ac:spMkLst>
            <pc:docMk/>
            <pc:sldMk cId="3043800230" sldId="486"/>
            <ac:spMk id="3" creationId="{ABAF69DE-B3F3-A949-ADB3-E0B2F819380D}"/>
          </ac:spMkLst>
        </pc:spChg>
      </pc:sldChg>
      <pc:sldChg chg="addSp delSp modSp add del setBg">
        <pc:chgData name="Jonathan Pye" userId="f4b8b15c-83ab-48f0-87e2-0859e78a08bd" providerId="ADAL" clId="{B2922BB0-FDFD-524A-BD63-2F396C04B49F}" dt="2020-01-17T18:54:08.806" v="21580" actId="2696"/>
        <pc:sldMkLst>
          <pc:docMk/>
          <pc:sldMk cId="95761892" sldId="487"/>
        </pc:sldMkLst>
        <pc:spChg chg="add del mod">
          <ac:chgData name="Jonathan Pye" userId="f4b8b15c-83ab-48f0-87e2-0859e78a08bd" providerId="ADAL" clId="{B2922BB0-FDFD-524A-BD63-2F396C04B49F}" dt="2020-01-17T18:52:42.033" v="21576"/>
          <ac:spMkLst>
            <pc:docMk/>
            <pc:sldMk cId="95761892" sldId="487"/>
            <ac:spMk id="5" creationId="{CA8210A3-C3F1-BD46-A147-74877191880F}"/>
          </ac:spMkLst>
        </pc:spChg>
        <pc:spChg chg="add del mod">
          <ac:chgData name="Jonathan Pye" userId="f4b8b15c-83ab-48f0-87e2-0859e78a08bd" providerId="ADAL" clId="{B2922BB0-FDFD-524A-BD63-2F396C04B49F}" dt="2020-01-17T18:52:42.033" v="21576"/>
          <ac:spMkLst>
            <pc:docMk/>
            <pc:sldMk cId="95761892" sldId="487"/>
            <ac:spMk id="6" creationId="{D9EDD100-8966-0145-8EE5-10ECE36885C8}"/>
          </ac:spMkLst>
        </pc:spChg>
      </pc:sldChg>
      <pc:sldChg chg="add del">
        <pc:chgData name="Jonathan Pye" userId="f4b8b15c-83ab-48f0-87e2-0859e78a08bd" providerId="ADAL" clId="{B2922BB0-FDFD-524A-BD63-2F396C04B49F}" dt="2020-01-17T18:52:31.274" v="21574"/>
        <pc:sldMkLst>
          <pc:docMk/>
          <pc:sldMk cId="740212867" sldId="488"/>
        </pc:sldMkLst>
      </pc:sldChg>
      <pc:sldChg chg="modSp add modNotesTx">
        <pc:chgData name="Jonathan Pye" userId="f4b8b15c-83ab-48f0-87e2-0859e78a08bd" providerId="ADAL" clId="{B2922BB0-FDFD-524A-BD63-2F396C04B49F}" dt="2020-01-17T18:58:56.743" v="21760" actId="20577"/>
        <pc:sldMkLst>
          <pc:docMk/>
          <pc:sldMk cId="1769448955" sldId="488"/>
        </pc:sldMkLst>
        <pc:picChg chg="mod">
          <ac:chgData name="Jonathan Pye" userId="f4b8b15c-83ab-48f0-87e2-0859e78a08bd" providerId="ADAL" clId="{B2922BB0-FDFD-524A-BD63-2F396C04B49F}" dt="2020-01-17T18:54:40.023" v="21586" actId="14100"/>
          <ac:picMkLst>
            <pc:docMk/>
            <pc:sldMk cId="1769448955" sldId="488"/>
            <ac:picMk id="4" creationId="{00000000-0000-0000-0000-000000000000}"/>
          </ac:picMkLst>
        </pc:picChg>
        <pc:picChg chg="mod">
          <ac:chgData name="Jonathan Pye" userId="f4b8b15c-83ab-48f0-87e2-0859e78a08bd" providerId="ADAL" clId="{B2922BB0-FDFD-524A-BD63-2F396C04B49F}" dt="2020-01-17T18:54:35.917" v="21585" actId="14100"/>
          <ac:picMkLst>
            <pc:docMk/>
            <pc:sldMk cId="1769448955" sldId="488"/>
            <ac:picMk id="1026" creationId="{00000000-0000-0000-0000-000000000000}"/>
          </ac:picMkLst>
        </pc:picChg>
      </pc:sldChg>
      <pc:sldChg chg="add del">
        <pc:chgData name="Jonathan Pye" userId="f4b8b15c-83ab-48f0-87e2-0859e78a08bd" providerId="ADAL" clId="{B2922BB0-FDFD-524A-BD63-2F396C04B49F}" dt="2020-01-17T18:50:55.433" v="21566"/>
        <pc:sldMkLst>
          <pc:docMk/>
          <pc:sldMk cId="2037459413" sldId="488"/>
        </pc:sldMkLst>
      </pc:sldChg>
      <pc:sldChg chg="add del setBg">
        <pc:chgData name="Jonathan Pye" userId="f4b8b15c-83ab-48f0-87e2-0859e78a08bd" providerId="ADAL" clId="{B2922BB0-FDFD-524A-BD63-2F396C04B49F}" dt="2020-01-17T18:53:56.599" v="21578"/>
        <pc:sldMkLst>
          <pc:docMk/>
          <pc:sldMk cId="3662093747" sldId="488"/>
        </pc:sldMkLst>
      </pc:sldChg>
      <pc:sldChg chg="modSp add modNotesTx">
        <pc:chgData name="Jonathan Pye" userId="f4b8b15c-83ab-48f0-87e2-0859e78a08bd" providerId="ADAL" clId="{B2922BB0-FDFD-524A-BD63-2F396C04B49F}" dt="2020-01-17T20:54:07.114" v="29116" actId="1076"/>
        <pc:sldMkLst>
          <pc:docMk/>
          <pc:sldMk cId="213317196" sldId="489"/>
        </pc:sldMkLst>
        <pc:spChg chg="mod">
          <ac:chgData name="Jonathan Pye" userId="f4b8b15c-83ab-48f0-87e2-0859e78a08bd" providerId="ADAL" clId="{B2922BB0-FDFD-524A-BD63-2F396C04B49F}" dt="2020-01-17T20:54:07.114" v="29116" actId="1076"/>
          <ac:spMkLst>
            <pc:docMk/>
            <pc:sldMk cId="213317196" sldId="489"/>
            <ac:spMk id="2" creationId="{00000000-0000-0000-0000-000000000000}"/>
          </ac:spMkLst>
        </pc:spChg>
        <pc:spChg chg="mod">
          <ac:chgData name="Jonathan Pye" userId="f4b8b15c-83ab-48f0-87e2-0859e78a08bd" providerId="ADAL" clId="{B2922BB0-FDFD-524A-BD63-2F396C04B49F}" dt="2020-01-17T18:56:43.347" v="21601" actId="27636"/>
          <ac:spMkLst>
            <pc:docMk/>
            <pc:sldMk cId="213317196" sldId="489"/>
            <ac:spMk id="3" creationId="{00000000-0000-0000-0000-000000000000}"/>
          </ac:spMkLst>
        </pc:spChg>
        <pc:spChg chg="mod">
          <ac:chgData name="Jonathan Pye" userId="f4b8b15c-83ab-48f0-87e2-0859e78a08bd" providerId="ADAL" clId="{B2922BB0-FDFD-524A-BD63-2F396C04B49F}" dt="2020-01-17T18:56:47.675" v="21602" actId="1076"/>
          <ac:spMkLst>
            <pc:docMk/>
            <pc:sldMk cId="213317196" sldId="489"/>
            <ac:spMk id="8" creationId="{00000000-0000-0000-0000-000000000000}"/>
          </ac:spMkLst>
        </pc:spChg>
      </pc:sldChg>
      <pc:sldChg chg="add del">
        <pc:chgData name="Jonathan Pye" userId="f4b8b15c-83ab-48f0-87e2-0859e78a08bd" providerId="ADAL" clId="{B2922BB0-FDFD-524A-BD63-2F396C04B49F}" dt="2020-01-17T18:54:25.994" v="21582"/>
        <pc:sldMkLst>
          <pc:docMk/>
          <pc:sldMk cId="3309351811" sldId="489"/>
        </pc:sldMkLst>
      </pc:sldChg>
      <pc:sldChg chg="modSp add modNotesTx">
        <pc:chgData name="Jonathan Pye" userId="f4b8b15c-83ab-48f0-87e2-0859e78a08bd" providerId="ADAL" clId="{B2922BB0-FDFD-524A-BD63-2F396C04B49F}" dt="2020-01-17T19:29:34.903" v="23439" actId="20577"/>
        <pc:sldMkLst>
          <pc:docMk/>
          <pc:sldMk cId="1124414871" sldId="490"/>
        </pc:sldMkLst>
        <pc:grpChg chg="mod">
          <ac:chgData name="Jonathan Pye" userId="f4b8b15c-83ab-48f0-87e2-0859e78a08bd" providerId="ADAL" clId="{B2922BB0-FDFD-524A-BD63-2F396C04B49F}" dt="2020-01-17T19:22:23.900" v="22748" actId="1076"/>
          <ac:grpSpMkLst>
            <pc:docMk/>
            <pc:sldMk cId="1124414871" sldId="490"/>
            <ac:grpSpMk id="2" creationId="{00000000-0000-0000-0000-000000000000}"/>
          </ac:grpSpMkLst>
        </pc:grpChg>
        <pc:grpChg chg="mod">
          <ac:chgData name="Jonathan Pye" userId="f4b8b15c-83ab-48f0-87e2-0859e78a08bd" providerId="ADAL" clId="{B2922BB0-FDFD-524A-BD63-2F396C04B49F}" dt="2020-01-17T19:22:23.900" v="22748" actId="1076"/>
          <ac:grpSpMkLst>
            <pc:docMk/>
            <pc:sldMk cId="1124414871" sldId="490"/>
            <ac:grpSpMk id="4" creationId="{00000000-0000-0000-0000-000000000000}"/>
          </ac:grpSpMkLst>
        </pc:grpChg>
      </pc:sldChg>
      <pc:sldChg chg="add modNotesTx">
        <pc:chgData name="Jonathan Pye" userId="f4b8b15c-83ab-48f0-87e2-0859e78a08bd" providerId="ADAL" clId="{B2922BB0-FDFD-524A-BD63-2F396C04B49F}" dt="2020-01-17T19:32:37.838" v="24130" actId="20577"/>
        <pc:sldMkLst>
          <pc:docMk/>
          <pc:sldMk cId="2516268270" sldId="491"/>
        </pc:sldMkLst>
      </pc:sldChg>
      <pc:sldChg chg="addSp delSp modSp add modNotesTx">
        <pc:chgData name="Jonathan Pye" userId="f4b8b15c-83ab-48f0-87e2-0859e78a08bd" providerId="ADAL" clId="{B2922BB0-FDFD-524A-BD63-2F396C04B49F}" dt="2020-01-17T20:53:58.284" v="29114" actId="1076"/>
        <pc:sldMkLst>
          <pc:docMk/>
          <pc:sldMk cId="1151651524" sldId="492"/>
        </pc:sldMkLst>
        <pc:spChg chg="mod">
          <ac:chgData name="Jonathan Pye" userId="f4b8b15c-83ab-48f0-87e2-0859e78a08bd" providerId="ADAL" clId="{B2922BB0-FDFD-524A-BD63-2F396C04B49F}" dt="2020-01-17T20:53:58.284" v="29114" actId="1076"/>
          <ac:spMkLst>
            <pc:docMk/>
            <pc:sldMk cId="1151651524" sldId="492"/>
            <ac:spMk id="2" creationId="{00000000-0000-0000-0000-000000000000}"/>
          </ac:spMkLst>
        </pc:spChg>
        <pc:spChg chg="mod">
          <ac:chgData name="Jonathan Pye" userId="f4b8b15c-83ab-48f0-87e2-0859e78a08bd" providerId="ADAL" clId="{B2922BB0-FDFD-524A-BD63-2F396C04B49F}" dt="2020-01-17T19:44:29.523" v="24394" actId="20577"/>
          <ac:spMkLst>
            <pc:docMk/>
            <pc:sldMk cId="1151651524" sldId="492"/>
            <ac:spMk id="3" creationId="{00000000-0000-0000-0000-000000000000}"/>
          </ac:spMkLst>
        </pc:spChg>
        <pc:picChg chg="del">
          <ac:chgData name="Jonathan Pye" userId="f4b8b15c-83ab-48f0-87e2-0859e78a08bd" providerId="ADAL" clId="{B2922BB0-FDFD-524A-BD63-2F396C04B49F}" dt="2020-01-17T19:43:54.512" v="24326" actId="478"/>
          <ac:picMkLst>
            <pc:docMk/>
            <pc:sldMk cId="1151651524" sldId="492"/>
            <ac:picMk id="4" creationId="{00000000-0000-0000-0000-000000000000}"/>
          </ac:picMkLst>
        </pc:picChg>
        <pc:picChg chg="add del">
          <ac:chgData name="Jonathan Pye" userId="f4b8b15c-83ab-48f0-87e2-0859e78a08bd" providerId="ADAL" clId="{B2922BB0-FDFD-524A-BD63-2F396C04B49F}" dt="2020-01-17T19:43:52.543" v="24325"/>
          <ac:picMkLst>
            <pc:docMk/>
            <pc:sldMk cId="1151651524" sldId="492"/>
            <ac:picMk id="5" creationId="{6F6A46F8-9CA2-6046-892D-2C828C73BC86}"/>
          </ac:picMkLst>
        </pc:picChg>
        <pc:picChg chg="add mod">
          <ac:chgData name="Jonathan Pye" userId="f4b8b15c-83ab-48f0-87e2-0859e78a08bd" providerId="ADAL" clId="{B2922BB0-FDFD-524A-BD63-2F396C04B49F}" dt="2020-01-17T19:44:39.284" v="24396" actId="1076"/>
          <ac:picMkLst>
            <pc:docMk/>
            <pc:sldMk cId="1151651524" sldId="492"/>
            <ac:picMk id="6" creationId="{EF7B5E0E-CA2B-DE4A-AACC-9B7C88CBC973}"/>
          </ac:picMkLst>
        </pc:picChg>
      </pc:sldChg>
      <pc:sldChg chg="addSp delSp modSp add modNotesTx">
        <pc:chgData name="Jonathan Pye" userId="f4b8b15c-83ab-48f0-87e2-0859e78a08bd" providerId="ADAL" clId="{B2922BB0-FDFD-524A-BD63-2F396C04B49F}" dt="2020-01-17T20:53:44.375" v="29095" actId="255"/>
        <pc:sldMkLst>
          <pc:docMk/>
          <pc:sldMk cId="1346646220" sldId="493"/>
        </pc:sldMkLst>
        <pc:spChg chg="mod">
          <ac:chgData name="Jonathan Pye" userId="f4b8b15c-83ab-48f0-87e2-0859e78a08bd" providerId="ADAL" clId="{B2922BB0-FDFD-524A-BD63-2F396C04B49F}" dt="2020-01-17T20:53:44.375" v="29095" actId="255"/>
          <ac:spMkLst>
            <pc:docMk/>
            <pc:sldMk cId="1346646220" sldId="493"/>
            <ac:spMk id="2" creationId="{00000000-0000-0000-0000-000000000000}"/>
          </ac:spMkLst>
        </pc:spChg>
        <pc:picChg chg="add mod">
          <ac:chgData name="Jonathan Pye" userId="f4b8b15c-83ab-48f0-87e2-0859e78a08bd" providerId="ADAL" clId="{B2922BB0-FDFD-524A-BD63-2F396C04B49F}" dt="2020-01-17T20:10:18.912" v="25816" actId="1076"/>
          <ac:picMkLst>
            <pc:docMk/>
            <pc:sldMk cId="1346646220" sldId="493"/>
            <ac:picMk id="3" creationId="{A194DC54-33D0-424B-9A72-946DF891BEEF}"/>
          </ac:picMkLst>
        </pc:picChg>
        <pc:picChg chg="add del mod">
          <ac:chgData name="Jonathan Pye" userId="f4b8b15c-83ab-48f0-87e2-0859e78a08bd" providerId="ADAL" clId="{B2922BB0-FDFD-524A-BD63-2F396C04B49F}" dt="2020-01-17T20:19:11.533" v="26522"/>
          <ac:picMkLst>
            <pc:docMk/>
            <pc:sldMk cId="1346646220" sldId="493"/>
            <ac:picMk id="6" creationId="{662FE985-5D23-D24F-AF12-33E1486DB3DA}"/>
          </ac:picMkLst>
        </pc:picChg>
      </pc:sldChg>
      <pc:sldChg chg="modSp add modNotesTx">
        <pc:chgData name="Jonathan Pye" userId="f4b8b15c-83ab-48f0-87e2-0859e78a08bd" providerId="ADAL" clId="{B2922BB0-FDFD-524A-BD63-2F396C04B49F}" dt="2020-01-17T20:53:26.983" v="29093" actId="255"/>
        <pc:sldMkLst>
          <pc:docMk/>
          <pc:sldMk cId="872317146" sldId="494"/>
        </pc:sldMkLst>
        <pc:spChg chg="mod">
          <ac:chgData name="Jonathan Pye" userId="f4b8b15c-83ab-48f0-87e2-0859e78a08bd" providerId="ADAL" clId="{B2922BB0-FDFD-524A-BD63-2F396C04B49F}" dt="2020-01-17T20:53:26.983" v="29093" actId="255"/>
          <ac:spMkLst>
            <pc:docMk/>
            <pc:sldMk cId="872317146" sldId="494"/>
            <ac:spMk id="2" creationId="{00000000-0000-0000-0000-000000000000}"/>
          </ac:spMkLst>
        </pc:spChg>
        <pc:spChg chg="mod">
          <ac:chgData name="Jonathan Pye" userId="f4b8b15c-83ab-48f0-87e2-0859e78a08bd" providerId="ADAL" clId="{B2922BB0-FDFD-524A-BD63-2F396C04B49F}" dt="2020-01-17T20:25:04.738" v="26688" actId="14100"/>
          <ac:spMkLst>
            <pc:docMk/>
            <pc:sldMk cId="872317146" sldId="494"/>
            <ac:spMk id="14" creationId="{00000000-0000-0000-0000-000000000000}"/>
          </ac:spMkLst>
        </pc:spChg>
        <pc:spChg chg="mod">
          <ac:chgData name="Jonathan Pye" userId="f4b8b15c-83ab-48f0-87e2-0859e78a08bd" providerId="ADAL" clId="{B2922BB0-FDFD-524A-BD63-2F396C04B49F}" dt="2020-01-17T20:25:41.910" v="26692" actId="1076"/>
          <ac:spMkLst>
            <pc:docMk/>
            <pc:sldMk cId="872317146" sldId="494"/>
            <ac:spMk id="19" creationId="{00000000-0000-0000-0000-000000000000}"/>
          </ac:spMkLst>
        </pc:spChg>
        <pc:spChg chg="mod">
          <ac:chgData name="Jonathan Pye" userId="f4b8b15c-83ab-48f0-87e2-0859e78a08bd" providerId="ADAL" clId="{B2922BB0-FDFD-524A-BD63-2F396C04B49F}" dt="2020-01-17T20:25:35.697" v="26691" actId="1076"/>
          <ac:spMkLst>
            <pc:docMk/>
            <pc:sldMk cId="872317146" sldId="494"/>
            <ac:spMk id="20" creationId="{00000000-0000-0000-0000-000000000000}"/>
          </ac:spMkLst>
        </pc:spChg>
        <pc:spChg chg="mod">
          <ac:chgData name="Jonathan Pye" userId="f4b8b15c-83ab-48f0-87e2-0859e78a08bd" providerId="ADAL" clId="{B2922BB0-FDFD-524A-BD63-2F396C04B49F}" dt="2020-01-17T20:25:30.387" v="26690" actId="1076"/>
          <ac:spMkLst>
            <pc:docMk/>
            <pc:sldMk cId="872317146" sldId="494"/>
            <ac:spMk id="24" creationId="{00000000-0000-0000-0000-000000000000}"/>
          </ac:spMkLst>
        </pc:spChg>
      </pc:sldChg>
      <pc:sldChg chg="modSp add modNotesTx">
        <pc:chgData name="Jonathan Pye" userId="f4b8b15c-83ab-48f0-87e2-0859e78a08bd" providerId="ADAL" clId="{B2922BB0-FDFD-524A-BD63-2F396C04B49F}" dt="2020-01-17T20:53:09.859" v="29091" actId="20577"/>
        <pc:sldMkLst>
          <pc:docMk/>
          <pc:sldMk cId="285592471" sldId="495"/>
        </pc:sldMkLst>
        <pc:spChg chg="mod">
          <ac:chgData name="Jonathan Pye" userId="f4b8b15c-83ab-48f0-87e2-0859e78a08bd" providerId="ADAL" clId="{B2922BB0-FDFD-524A-BD63-2F396C04B49F}" dt="2020-01-17T20:53:09.859" v="29091" actId="20577"/>
          <ac:spMkLst>
            <pc:docMk/>
            <pc:sldMk cId="285592471" sldId="495"/>
            <ac:spMk id="8" creationId="{00000000-0000-0000-0000-000000000000}"/>
          </ac:spMkLst>
        </pc:spChg>
      </pc:sldChg>
      <pc:sldChg chg="modSp add modNotesTx">
        <pc:chgData name="Jonathan Pye" userId="f4b8b15c-83ab-48f0-87e2-0859e78a08bd" providerId="ADAL" clId="{B2922BB0-FDFD-524A-BD63-2F396C04B49F}" dt="2020-01-17T20:53:35.086" v="29094" actId="1076"/>
        <pc:sldMkLst>
          <pc:docMk/>
          <pc:sldMk cId="2118279642" sldId="496"/>
        </pc:sldMkLst>
        <pc:spChg chg="mod">
          <ac:chgData name="Jonathan Pye" userId="f4b8b15c-83ab-48f0-87e2-0859e78a08bd" providerId="ADAL" clId="{B2922BB0-FDFD-524A-BD63-2F396C04B49F}" dt="2020-01-17T20:53:35.086" v="29094" actId="1076"/>
          <ac:spMkLst>
            <pc:docMk/>
            <pc:sldMk cId="2118279642" sldId="496"/>
            <ac:spMk id="2" creationId="{00000000-0000-0000-0000-000000000000}"/>
          </ac:spMkLst>
        </pc:spChg>
        <pc:spChg chg="mod">
          <ac:chgData name="Jonathan Pye" userId="f4b8b15c-83ab-48f0-87e2-0859e78a08bd" providerId="ADAL" clId="{B2922BB0-FDFD-524A-BD63-2F396C04B49F}" dt="2020-01-17T20:47:07.264" v="28229" actId="20577"/>
          <ac:spMkLst>
            <pc:docMk/>
            <pc:sldMk cId="2118279642" sldId="496"/>
            <ac:spMk id="4" creationId="{00000000-0000-0000-0000-000000000000}"/>
          </ac:spMkLst>
        </pc:spChg>
      </pc:sldChg>
      <pc:sldChg chg="addSp delSp modSp add modAnim modNotesTx">
        <pc:chgData name="Jonathan Pye" userId="f4b8b15c-83ab-48f0-87e2-0859e78a08bd" providerId="ADAL" clId="{B2922BB0-FDFD-524A-BD63-2F396C04B49F}" dt="2020-01-17T20:23:53.701" v="26687" actId="478"/>
        <pc:sldMkLst>
          <pc:docMk/>
          <pc:sldMk cId="2729680165" sldId="497"/>
        </pc:sldMkLst>
        <pc:spChg chg="del">
          <ac:chgData name="Jonathan Pye" userId="f4b8b15c-83ab-48f0-87e2-0859e78a08bd" providerId="ADAL" clId="{B2922BB0-FDFD-524A-BD63-2F396C04B49F}" dt="2020-01-17T20:23:53.701" v="26687" actId="478"/>
          <ac:spMkLst>
            <pc:docMk/>
            <pc:sldMk cId="2729680165" sldId="497"/>
            <ac:spMk id="2" creationId="{00000000-0000-0000-0000-000000000000}"/>
          </ac:spMkLst>
        </pc:spChg>
        <pc:spChg chg="mod">
          <ac:chgData name="Jonathan Pye" userId="f4b8b15c-83ab-48f0-87e2-0859e78a08bd" providerId="ADAL" clId="{B2922BB0-FDFD-524A-BD63-2F396C04B49F}" dt="2020-01-17T20:23:30.954" v="26685" actId="20577"/>
          <ac:spMkLst>
            <pc:docMk/>
            <pc:sldMk cId="2729680165" sldId="497"/>
            <ac:spMk id="3" creationId="{00000000-0000-0000-0000-000000000000}"/>
          </ac:spMkLst>
        </pc:spChg>
        <pc:picChg chg="add mod">
          <ac:chgData name="Jonathan Pye" userId="f4b8b15c-83ab-48f0-87e2-0859e78a08bd" providerId="ADAL" clId="{B2922BB0-FDFD-524A-BD63-2F396C04B49F}" dt="2020-01-17T20:23:50.149" v="26686" actId="1076"/>
          <ac:picMkLst>
            <pc:docMk/>
            <pc:sldMk cId="2729680165" sldId="497"/>
            <ac:picMk id="5" creationId="{1D264B1C-3C01-144D-A818-E94D740CE3F8}"/>
          </ac:picMkLst>
        </pc:picChg>
      </pc:sldChg>
      <pc:sldChg chg="modSp add modNotesTx">
        <pc:chgData name="Jonathan Pye" userId="f4b8b15c-83ab-48f0-87e2-0859e78a08bd" providerId="ADAL" clId="{B2922BB0-FDFD-524A-BD63-2F396C04B49F}" dt="2020-01-17T20:51:47.084" v="29062" actId="14100"/>
        <pc:sldMkLst>
          <pc:docMk/>
          <pc:sldMk cId="1607881199" sldId="498"/>
        </pc:sldMkLst>
        <pc:spChg chg="mod">
          <ac:chgData name="Jonathan Pye" userId="f4b8b15c-83ab-48f0-87e2-0859e78a08bd" providerId="ADAL" clId="{B2922BB0-FDFD-524A-BD63-2F396C04B49F}" dt="2020-01-17T20:51:37.410" v="29059" actId="20577"/>
          <ac:spMkLst>
            <pc:docMk/>
            <pc:sldMk cId="1607881199" sldId="498"/>
            <ac:spMk id="3" creationId="{00000000-0000-0000-0000-000000000000}"/>
          </ac:spMkLst>
        </pc:spChg>
        <pc:picChg chg="mod">
          <ac:chgData name="Jonathan Pye" userId="f4b8b15c-83ab-48f0-87e2-0859e78a08bd" providerId="ADAL" clId="{B2922BB0-FDFD-524A-BD63-2F396C04B49F}" dt="2020-01-17T20:51:47.084" v="29062" actId="14100"/>
          <ac:picMkLst>
            <pc:docMk/>
            <pc:sldMk cId="1607881199" sldId="498"/>
            <ac:picMk id="3075" creationId="{00000000-0000-0000-0000-000000000000}"/>
          </ac:picMkLst>
        </pc:picChg>
      </pc:sldChg>
      <pc:sldChg chg="modSp add modTransition">
        <pc:chgData name="Jonathan Pye" userId="f4b8b15c-83ab-48f0-87e2-0859e78a08bd" providerId="ADAL" clId="{B2922BB0-FDFD-524A-BD63-2F396C04B49F}" dt="2020-01-17T20:54:40.297" v="29117"/>
        <pc:sldMkLst>
          <pc:docMk/>
          <pc:sldMk cId="2830506393" sldId="499"/>
        </pc:sldMkLst>
        <pc:spChg chg="mod">
          <ac:chgData name="Jonathan Pye" userId="f4b8b15c-83ab-48f0-87e2-0859e78a08bd" providerId="ADAL" clId="{B2922BB0-FDFD-524A-BD63-2F396C04B49F}" dt="2020-01-17T20:52:43.322" v="29064" actId="255"/>
          <ac:spMkLst>
            <pc:docMk/>
            <pc:sldMk cId="2830506393" sldId="499"/>
            <ac:spMk id="4" creationId="{00000000-0000-0000-0000-000000000000}"/>
          </ac:spMkLst>
        </pc:spChg>
      </pc:sldChg>
      <pc:sldChg chg="add modTransition modNotes">
        <pc:chgData name="Jonathan Pye" userId="f4b8b15c-83ab-48f0-87e2-0859e78a08bd" providerId="ADAL" clId="{B2922BB0-FDFD-524A-BD63-2F396C04B49F}" dt="2020-01-17T20:54:54.064" v="29118"/>
        <pc:sldMkLst>
          <pc:docMk/>
          <pc:sldMk cId="2934048387" sldId="500"/>
        </pc:sldMkLst>
      </pc:sldChg>
      <pc:sldChg chg="modSp add ord">
        <pc:chgData name="Jonathan Pye" userId="f4b8b15c-83ab-48f0-87e2-0859e78a08bd" providerId="ADAL" clId="{B2922BB0-FDFD-524A-BD63-2F396C04B49F}" dt="2020-01-17T22:29:06.214" v="29694"/>
        <pc:sldMkLst>
          <pc:docMk/>
          <pc:sldMk cId="300063641" sldId="501"/>
        </pc:sldMkLst>
        <pc:spChg chg="mod">
          <ac:chgData name="Jonathan Pye" userId="f4b8b15c-83ab-48f0-87e2-0859e78a08bd" providerId="ADAL" clId="{B2922BB0-FDFD-524A-BD63-2F396C04B49F}" dt="2020-01-17T20:55:02.913" v="29120" actId="1076"/>
          <ac:spMkLst>
            <pc:docMk/>
            <pc:sldMk cId="300063641" sldId="501"/>
            <ac:spMk id="2" creationId="{00000000-0000-0000-0000-000000000000}"/>
          </ac:spMkLst>
        </pc:spChg>
      </pc:sldChg>
      <pc:sldChg chg="add modNotesTx">
        <pc:chgData name="Jonathan Pye" userId="f4b8b15c-83ab-48f0-87e2-0859e78a08bd" providerId="ADAL" clId="{B2922BB0-FDFD-524A-BD63-2F396C04B49F}" dt="2020-01-17T22:28:34.391" v="29692" actId="400"/>
        <pc:sldMkLst>
          <pc:docMk/>
          <pc:sldMk cId="3669628654" sldId="502"/>
        </pc:sldMkLst>
      </pc:sldChg>
      <pc:sldChg chg="add modNotesTx">
        <pc:chgData name="Jonathan Pye" userId="f4b8b15c-83ab-48f0-87e2-0859e78a08bd" providerId="ADAL" clId="{B2922BB0-FDFD-524A-BD63-2F396C04B49F}" dt="2020-01-17T22:37:32.810" v="30093" actId="20577"/>
        <pc:sldMkLst>
          <pc:docMk/>
          <pc:sldMk cId="1271990697" sldId="503"/>
        </pc:sldMkLst>
      </pc:sldChg>
      <pc:sldMasterChg chg="delSldLayout">
        <pc:chgData name="Jonathan Pye" userId="f4b8b15c-83ab-48f0-87e2-0859e78a08bd" providerId="ADAL" clId="{B2922BB0-FDFD-524A-BD63-2F396C04B49F}" dt="2020-01-17T18:51:00.365" v="21569" actId="2696"/>
        <pc:sldMasterMkLst>
          <pc:docMk/>
          <pc:sldMasterMk cId="0" sldId="2147483659"/>
        </pc:sldMasterMkLst>
        <pc:sldLayoutChg chg="del">
          <pc:chgData name="Jonathan Pye" userId="f4b8b15c-83ab-48f0-87e2-0859e78a08bd" providerId="ADAL" clId="{B2922BB0-FDFD-524A-BD63-2F396C04B49F}" dt="2020-01-17T18:51:00.365" v="21569" actId="2696"/>
          <pc:sldLayoutMkLst>
            <pc:docMk/>
            <pc:sldMasterMk cId="0" sldId="2147483659"/>
            <pc:sldLayoutMk cId="3808447409" sldId="2147483662"/>
          </pc:sldLayoutMkLst>
        </pc:sldLayoutChg>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nl-BE" sz="1400" b="0" dirty="0"/>
              <a:t>OBIS non-matches  - status on </a:t>
            </a:r>
            <a:r>
              <a:rPr lang="nl-BE" sz="1400" b="0" dirty="0" err="1"/>
              <a:t>February</a:t>
            </a:r>
            <a:r>
              <a:rPr lang="nl-BE" sz="1400" b="0" dirty="0"/>
              <a:t> 2015</a:t>
            </a:r>
          </a:p>
        </c:rich>
      </c:tx>
      <c:layout>
        <c:manualLayout>
          <c:xMode val="edge"/>
          <c:yMode val="edge"/>
          <c:x val="0.23119098050017572"/>
          <c:y val="4.2194170173172799E-2"/>
        </c:manualLayout>
      </c:layout>
      <c:overlay val="0"/>
    </c:title>
    <c:autoTitleDeleted val="0"/>
    <c:plotArea>
      <c:layout/>
      <c:ofPieChart>
        <c:ofPieType val="bar"/>
        <c:varyColors val="1"/>
        <c:ser>
          <c:idx val="0"/>
          <c:order val="0"/>
          <c:dPt>
            <c:idx val="0"/>
            <c:bubble3D val="0"/>
            <c:spPr>
              <a:solidFill>
                <a:schemeClr val="accent6"/>
              </a:solidFill>
            </c:spPr>
            <c:extLst>
              <c:ext xmlns:c16="http://schemas.microsoft.com/office/drawing/2014/chart" uri="{C3380CC4-5D6E-409C-BE32-E72D297353CC}">
                <c16:uniqueId val="{00000001-EDAF-0242-9E78-65D4AA69C3C0}"/>
              </c:ext>
            </c:extLst>
          </c:dPt>
          <c:dPt>
            <c:idx val="1"/>
            <c:bubble3D val="0"/>
            <c:spPr>
              <a:solidFill>
                <a:schemeClr val="accent1"/>
              </a:solidFill>
            </c:spPr>
            <c:extLst>
              <c:ext xmlns:c16="http://schemas.microsoft.com/office/drawing/2014/chart" uri="{C3380CC4-5D6E-409C-BE32-E72D297353CC}">
                <c16:uniqueId val="{00000003-EDAF-0242-9E78-65D4AA69C3C0}"/>
              </c:ext>
            </c:extLst>
          </c:dPt>
          <c:dPt>
            <c:idx val="2"/>
            <c:bubble3D val="0"/>
            <c:spPr>
              <a:solidFill>
                <a:srgbClr val="92D050"/>
              </a:solidFill>
            </c:spPr>
            <c:extLst>
              <c:ext xmlns:c16="http://schemas.microsoft.com/office/drawing/2014/chart" uri="{C3380CC4-5D6E-409C-BE32-E72D297353CC}">
                <c16:uniqueId val="{00000005-EDAF-0242-9E78-65D4AA69C3C0}"/>
              </c:ext>
            </c:extLst>
          </c:dPt>
          <c:dPt>
            <c:idx val="3"/>
            <c:bubble3D val="0"/>
            <c:spPr>
              <a:solidFill>
                <a:srgbClr val="C00000"/>
              </a:solidFill>
            </c:spPr>
            <c:extLst>
              <c:ext xmlns:c16="http://schemas.microsoft.com/office/drawing/2014/chart" uri="{C3380CC4-5D6E-409C-BE32-E72D297353CC}">
                <c16:uniqueId val="{00000007-EDAF-0242-9E78-65D4AA69C3C0}"/>
              </c:ext>
            </c:extLst>
          </c:dPt>
          <c:dPt>
            <c:idx val="4"/>
            <c:bubble3D val="0"/>
            <c:spPr>
              <a:solidFill>
                <a:srgbClr val="504A2E"/>
              </a:solidFill>
            </c:spPr>
            <c:extLst>
              <c:ext xmlns:c16="http://schemas.microsoft.com/office/drawing/2014/chart" uri="{C3380CC4-5D6E-409C-BE32-E72D297353CC}">
                <c16:uniqueId val="{00000009-EDAF-0242-9E78-65D4AA69C3C0}"/>
              </c:ext>
            </c:extLst>
          </c:dPt>
          <c:dPt>
            <c:idx val="5"/>
            <c:bubble3D val="0"/>
            <c:spPr>
              <a:solidFill>
                <a:schemeClr val="accent5"/>
              </a:solidFill>
            </c:spPr>
            <c:extLst>
              <c:ext xmlns:c16="http://schemas.microsoft.com/office/drawing/2014/chart" uri="{C3380CC4-5D6E-409C-BE32-E72D297353CC}">
                <c16:uniqueId val="{0000000B-EDAF-0242-9E78-65D4AA69C3C0}"/>
              </c:ext>
            </c:extLst>
          </c:dPt>
          <c:dLbls>
            <c:spPr>
              <a:noFill/>
              <a:ln>
                <a:noFill/>
              </a:ln>
              <a:effectLst/>
            </c:spPr>
            <c:dLblPos val="bestFit"/>
            <c:showLegendKey val="0"/>
            <c:showVal val="0"/>
            <c:showCatName val="0"/>
            <c:showSerName val="0"/>
            <c:showPercent val="1"/>
            <c:showBubbleSize val="0"/>
            <c:showLeaderLines val="1"/>
            <c:extLst>
              <c:ext xmlns:c15="http://schemas.microsoft.com/office/drawing/2012/chart" uri="{CE6537A1-D6FC-4f65-9D91-7224C49458BB}"/>
            </c:extLst>
          </c:dLbls>
          <c:cat>
            <c:strRef>
              <c:f>'feb2015'!$D$53:$D$57</c:f>
              <c:strCache>
                <c:ptCount val="5"/>
                <c:pt idx="0">
                  <c:v>pending</c:v>
                </c:pt>
                <c:pt idx="1">
                  <c:v>Matched with Aphia</c:v>
                </c:pt>
                <c:pt idx="2">
                  <c:v>editor notes</c:v>
                </c:pt>
                <c:pt idx="3">
                  <c:v>non-marine flag</c:v>
                </c:pt>
                <c:pt idx="4">
                  <c:v>fossil flag ca.</c:v>
                </c:pt>
              </c:strCache>
            </c:strRef>
          </c:cat>
          <c:val>
            <c:numRef>
              <c:f>'feb2015'!$G$53:$G$57</c:f>
              <c:numCache>
                <c:formatCode>0.00</c:formatCode>
                <c:ptCount val="5"/>
                <c:pt idx="0">
                  <c:v>29.317142857142859</c:v>
                </c:pt>
                <c:pt idx="1">
                  <c:v>34.442857142857143</c:v>
                </c:pt>
                <c:pt idx="2">
                  <c:v>14.105714285714285</c:v>
                </c:pt>
                <c:pt idx="3">
                  <c:v>12.134285714285713</c:v>
                </c:pt>
                <c:pt idx="4">
                  <c:v>10</c:v>
                </c:pt>
              </c:numCache>
            </c:numRef>
          </c:val>
          <c:extLst>
            <c:ext xmlns:c16="http://schemas.microsoft.com/office/drawing/2014/chart" uri="{C3380CC4-5D6E-409C-BE32-E72D297353CC}">
              <c16:uniqueId val="{0000000C-EDAF-0242-9E78-65D4AA69C3C0}"/>
            </c:ext>
          </c:extLst>
        </c:ser>
        <c:dLbls>
          <c:dLblPos val="bestFit"/>
          <c:showLegendKey val="0"/>
          <c:showVal val="0"/>
          <c:showCatName val="0"/>
          <c:showSerName val="0"/>
          <c:showPercent val="1"/>
          <c:showBubbleSize val="0"/>
          <c:showLeaderLines val="1"/>
        </c:dLbls>
        <c:gapWidth val="100"/>
        <c:splitType val="pos"/>
        <c:splitPos val="4"/>
        <c:secondPieSize val="75"/>
        <c:serLines/>
      </c:ofPieChart>
    </c:plotArea>
    <c:legend>
      <c:legendPos val="r"/>
      <c:layout>
        <c:manualLayout>
          <c:xMode val="edge"/>
          <c:yMode val="edge"/>
          <c:x val="0.7872098376122767"/>
          <c:y val="0.36330986404477217"/>
          <c:w val="0.17258107513400392"/>
          <c:h val="0.3403116277132025"/>
        </c:manualLayout>
      </c:layout>
      <c:overlay val="0"/>
      <c:txPr>
        <a:bodyPr/>
        <a:lstStyle/>
        <a:p>
          <a:pPr rtl="0">
            <a:defRPr sz="1100"/>
          </a:pPr>
          <a:endParaRPr lang="en-U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oceanbestpractices.net/"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www.marineregions.org/" TargetMode="External"/><Relationship Id="rId4" Type="http://schemas.openxmlformats.org/officeDocument/2006/relationships/hyperlink" Target="http://marinespecies.org/"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marinespecies.org/introduced/aphia.php?p=taxdetails&amp;id=132883"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ioc-unesco.or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en.unesco.org/"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www.marinespecies.org/activities.php" TargetMode="External"/><Relationship Id="rId13" Type="http://schemas.openxmlformats.org/officeDocument/2006/relationships/hyperlink" Target="http://www.marbef.org/" TargetMode="External"/><Relationship Id="rId3" Type="http://schemas.openxmlformats.org/officeDocument/2006/relationships/hyperlink" Target="http://www.lifewatch.be/en/taxonomic-information" TargetMode="External"/><Relationship Id="rId7" Type="http://schemas.openxmlformats.org/officeDocument/2006/relationships/hyperlink" Target="http://www.lifewatch.be/en/literature" TargetMode="External"/><Relationship Id="rId12" Type="http://schemas.openxmlformats.org/officeDocument/2006/relationships/hyperlink" Target="http://www.e-taxonomy.eu/"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www.lifewatch.be/en/genomic-data" TargetMode="External"/><Relationship Id="rId11" Type="http://schemas.openxmlformats.org/officeDocument/2006/relationships/hyperlink" Target="http://www.eu-nomen.eu/portal/" TargetMode="External"/><Relationship Id="rId5" Type="http://schemas.openxmlformats.org/officeDocument/2006/relationships/hyperlink" Target="http://www.lifewatch.be/en/trait-data" TargetMode="External"/><Relationship Id="rId10" Type="http://schemas.openxmlformats.org/officeDocument/2006/relationships/hyperlink" Target="http://www.tdwg.org/" TargetMode="External"/><Relationship Id="rId4" Type="http://schemas.openxmlformats.org/officeDocument/2006/relationships/hyperlink" Target="http://www.lifewatch.be/en/biogeographic-data" TargetMode="External"/><Relationship Id="rId9" Type="http://schemas.openxmlformats.org/officeDocument/2006/relationships/hyperlink" Target="http://www.lifewatch.be/en/worms"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Management and Best Practices are a must for open-access, interoperability of data. Includes proper implementation of quality control and quality assurance processes.</a:t>
            </a:r>
          </a:p>
          <a:p>
            <a:r>
              <a:rPr lang="en-US" dirty="0"/>
              <a:t>So let’s define some terms here for the week, QA and QC. Quality assurance, you’re doing the right things, and in the right way. Quality control, verifying that the result of your process is what you expected it to be.</a:t>
            </a:r>
          </a:p>
          <a:p>
            <a:r>
              <a:rPr lang="en-US" dirty="0"/>
              <a:t>OBIS lets you verify many parameters of your data to check if they match up with reality. Are your taxonomic classifications accurate and up to date? does the observation describe a well-formed geographic location or shape, is the value of any provided depth variable possible at the given location, is the record complete in time and in number. Are all the required fields and values present, and are there any extreme outliers in this dataset? OBIS maintains an R package to help people work through their individual datasets and arrive at some of the answers to these questions before bringing it to aggregators like OTN and you folks here at OGSL, but I heard that you’re more comfortable in Python, and so are we. So while I want you to be aware of R’s </a:t>
            </a:r>
            <a:r>
              <a:rPr lang="en-US" dirty="0" err="1"/>
              <a:t>obistools</a:t>
            </a:r>
            <a:r>
              <a:rPr lang="en-US" dirty="0"/>
              <a:t> package when communicating about QA and QC with data providers and partners, we might want to instead show off how to use OBIS’s API to achieve some of these checks in our existing code bases. And that’s something we’ll work out together on the second and third day.</a:t>
            </a:r>
          </a:p>
        </p:txBody>
      </p:sp>
      <p:sp>
        <p:nvSpPr>
          <p:cNvPr id="4" name="Slide Number Placeholder 3"/>
          <p:cNvSpPr>
            <a:spLocks noGrp="1"/>
          </p:cNvSpPr>
          <p:nvPr>
            <p:ph type="sldNum" sz="quarter" idx="5"/>
          </p:nvPr>
        </p:nvSpPr>
        <p:spPr/>
        <p:txBody>
          <a:bodyPr/>
          <a:lstStyle/>
          <a:p>
            <a:fld id="{66587E8F-A97C-3B43-A0D9-4BF2B704D41E}" type="slidenum">
              <a:rPr lang="en-US" smtClean="0"/>
              <a:t>10</a:t>
            </a:fld>
            <a:endParaRPr lang="en-US"/>
          </a:p>
        </p:txBody>
      </p:sp>
    </p:spTree>
    <p:extLst>
      <p:ext uri="{BB962C8B-B14F-4D97-AF65-F5344CB8AC3E}">
        <p14:creationId xmlns:p14="http://schemas.microsoft.com/office/powerpoint/2010/main" val="336507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Management and Best Practices are a must for open-access, interoperability of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Implementing Quality Control, Quality Assurance includes the use of vocabularies and gazetteers.  Using a common set of vocabularies also greatly assists with data interoperability.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It’s important to follow best practices, but in a lot of these disciplines, best practices is a very new conversation, and almost all science is a continuing conversation about what the best practices are. </a:t>
            </a:r>
            <a:r>
              <a:rPr lang="en-CA" sz="1200" b="1" i="0" kern="1200" dirty="0" err="1">
                <a:solidFill>
                  <a:schemeClr val="tx1"/>
                </a:solidFill>
                <a:effectLst/>
                <a:latin typeface="+mn-lt"/>
                <a:ea typeface="+mn-ea"/>
                <a:cs typeface="+mn-cs"/>
              </a:rPr>
              <a:t>OceanBestPractices</a:t>
            </a:r>
            <a:r>
              <a:rPr lang="en-CA" sz="1200" b="1" i="0" kern="1200" dirty="0">
                <a:solidFill>
                  <a:schemeClr val="tx1"/>
                </a:solidFill>
                <a:effectLst/>
                <a:latin typeface="+mn-lt"/>
                <a:ea typeface="+mn-ea"/>
                <a:cs typeface="+mn-cs"/>
              </a:rPr>
              <a:t> (OBP)</a:t>
            </a:r>
            <a:r>
              <a:rPr lang="en-CA" sz="1200" b="0" i="0" kern="1200" dirty="0">
                <a:solidFill>
                  <a:schemeClr val="tx1"/>
                </a:solidFill>
                <a:effectLst/>
                <a:latin typeface="+mn-lt"/>
                <a:ea typeface="+mn-ea"/>
                <a:cs typeface="+mn-cs"/>
              </a:rPr>
              <a:t> is a secure, permanent document (and other objects) repository. It aims to provide a discovery point for research groups to search and find community accepted existing ocean best practices. </a:t>
            </a:r>
            <a:r>
              <a:rPr lang="en-CA" dirty="0">
                <a:hlinkClick r:id="rId3"/>
              </a:rPr>
              <a:t>https://www.oceanbestpractices.net/</a:t>
            </a:r>
            <a:r>
              <a:rPr lang="en-CA" dirty="0"/>
              <a:t> We’re authoring some resources in here about proper field deployment/maintenance and we intend to partner with the folks from Australia to co-author a compendium of how to quality control acoustic telemetry data. A wonderful resource for yourselves and for your data providers.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The aim of a </a:t>
            </a:r>
            <a:r>
              <a:rPr lang="en-CA" sz="1200" b="1" i="0" kern="1200" dirty="0">
                <a:solidFill>
                  <a:schemeClr val="tx1"/>
                </a:solidFill>
                <a:effectLst/>
                <a:latin typeface="+mn-lt"/>
                <a:ea typeface="+mn-ea"/>
                <a:cs typeface="+mn-cs"/>
              </a:rPr>
              <a:t>World Register of Marine Species (</a:t>
            </a:r>
            <a:r>
              <a:rPr lang="en-CA" sz="1200" b="1" i="0" kern="1200" dirty="0" err="1">
                <a:solidFill>
                  <a:schemeClr val="tx1"/>
                </a:solidFill>
                <a:effectLst/>
                <a:latin typeface="+mn-lt"/>
                <a:ea typeface="+mn-ea"/>
                <a:cs typeface="+mn-cs"/>
              </a:rPr>
              <a:t>WoRMS</a:t>
            </a:r>
            <a:r>
              <a:rPr lang="en-CA" sz="1200" b="1" i="0" kern="120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is to provide an authoritative and comprehensive list of names of marine organisms, including information on synonymy. While the highest priority goes to valid names, other names in use are included so that this register can serve as a guide to interpret taxonomic literature. </a:t>
            </a:r>
            <a:r>
              <a:rPr lang="en-CA" dirty="0">
                <a:hlinkClick r:id="rId4"/>
              </a:rPr>
              <a:t>http://marinespecies.org</a:t>
            </a:r>
            <a:r>
              <a:rPr lang="en-CA" dirty="0"/>
              <a:t> The R tools that OBIS maintains provides checks against the </a:t>
            </a:r>
            <a:r>
              <a:rPr lang="en-CA" dirty="0" err="1"/>
              <a:t>WoRMS</a:t>
            </a:r>
            <a:r>
              <a:rPr lang="en-CA" dirty="0"/>
              <a:t> data system, but </a:t>
            </a:r>
            <a:r>
              <a:rPr lang="en-CA" dirty="0" err="1"/>
              <a:t>WoRMS</a:t>
            </a:r>
            <a:r>
              <a:rPr lang="en-CA" dirty="0"/>
              <a:t> also maintains a standalone API, and Brian will use that to walk you through verifying the taxonomy of the data you are provided.</a:t>
            </a: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Another tool that helps us in our quest for globally understood data is a globally accepted gazetteer that will define ocean region and other less precise ideas of location in an unambiguous way. </a:t>
            </a:r>
            <a:r>
              <a:rPr lang="en-US" sz="1200" dirty="0" err="1"/>
              <a:t>Marineregions.org</a:t>
            </a:r>
            <a:r>
              <a:rPr lang="en-US" sz="1200" dirty="0"/>
              <a:t> is a gazetteer that we’ve recently begun to implement to sanitize our human-readable ‘locality’ data and gives standard shapefiles that define ocean regions and smaller-scale named marine bodies.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Geographic Information Systems (GIS) are a great tool, however, a unique georeferenced standard of marine place names and areas was not available, hampering several marine geographic applications, for example the linking of these locations to databases to integrate data. The purpose of </a:t>
            </a:r>
            <a:r>
              <a:rPr lang="en-CA" sz="1200" b="1" i="0" kern="1200" dirty="0">
                <a:solidFill>
                  <a:schemeClr val="tx1"/>
                </a:solidFill>
                <a:effectLst/>
                <a:latin typeface="+mn-lt"/>
                <a:ea typeface="+mn-ea"/>
                <a:cs typeface="+mn-cs"/>
              </a:rPr>
              <a:t>Marine Regions </a:t>
            </a:r>
            <a:r>
              <a:rPr lang="en-CA" sz="1200" b="0" i="0" kern="1200" dirty="0">
                <a:solidFill>
                  <a:schemeClr val="tx1"/>
                </a:solidFill>
                <a:effectLst/>
                <a:latin typeface="+mn-lt"/>
                <a:ea typeface="+mn-ea"/>
                <a:cs typeface="+mn-cs"/>
              </a:rPr>
              <a:t>is therefore to create a standard, relational list of geographic names, coupled with information and maps of the geographic location of these features. </a:t>
            </a:r>
            <a:r>
              <a:rPr lang="en-CA" dirty="0">
                <a:hlinkClick r:id="rId5"/>
              </a:rPr>
              <a:t>http://www.marineregions.org</a:t>
            </a:r>
            <a:endParaRPr lang="en-US" dirty="0"/>
          </a:p>
          <a:p>
            <a:endParaRPr lang="en-US" dirty="0"/>
          </a:p>
        </p:txBody>
      </p:sp>
      <p:sp>
        <p:nvSpPr>
          <p:cNvPr id="4" name="Slide Number Placeholder 3"/>
          <p:cNvSpPr>
            <a:spLocks noGrp="1"/>
          </p:cNvSpPr>
          <p:nvPr>
            <p:ph type="sldNum" sz="quarter" idx="5"/>
          </p:nvPr>
        </p:nvSpPr>
        <p:spPr/>
        <p:txBody>
          <a:bodyPr/>
          <a:lstStyle/>
          <a:p>
            <a:fld id="{66587E8F-A97C-3B43-A0D9-4BF2B704D41E}" type="slidenum">
              <a:rPr lang="en-US" smtClean="0"/>
              <a:t>11</a:t>
            </a:fld>
            <a:endParaRPr lang="en-US"/>
          </a:p>
        </p:txBody>
      </p:sp>
    </p:spTree>
    <p:extLst>
      <p:ext uri="{BB962C8B-B14F-4D97-AF65-F5344CB8AC3E}">
        <p14:creationId xmlns:p14="http://schemas.microsoft.com/office/powerpoint/2010/main" val="21969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OBIS Stats</a:t>
            </a:r>
          </a:p>
          <a:p>
            <a:endParaRPr lang="en-US" dirty="0"/>
          </a:p>
          <a:p>
            <a:r>
              <a:rPr lang="en-US" dirty="0"/>
              <a:t>Taxonomically speaking, what’s in OBIS right now? Fish. Fish and snails, sometimes lobsters, some worms, some starfish. These aren’t all the way up to date, but it’s definitely humans who are doing the looking and recording, and the sampling events and species concerned reflect our own priorities. It could be that eDNA helps reverse this trend somewhat, broaden the species being identified, but there are a few dimensions of observation bias, and another one is:</a:t>
            </a:r>
          </a:p>
        </p:txBody>
      </p:sp>
      <p:sp>
        <p:nvSpPr>
          <p:cNvPr id="4" name="Slide Number Placeholder 3"/>
          <p:cNvSpPr>
            <a:spLocks noGrp="1"/>
          </p:cNvSpPr>
          <p:nvPr>
            <p:ph type="sldNum" sz="quarter" idx="5"/>
          </p:nvPr>
        </p:nvSpPr>
        <p:spPr/>
        <p:txBody>
          <a:bodyPr/>
          <a:lstStyle/>
          <a:p>
            <a:fld id="{66587E8F-A97C-3B43-A0D9-4BF2B704D41E}" type="slidenum">
              <a:rPr lang="en-US" smtClean="0"/>
              <a:t>12</a:t>
            </a:fld>
            <a:endParaRPr lang="en-US"/>
          </a:p>
        </p:txBody>
      </p:sp>
    </p:spTree>
    <p:extLst>
      <p:ext uri="{BB962C8B-B14F-4D97-AF65-F5344CB8AC3E}">
        <p14:creationId xmlns:p14="http://schemas.microsoft.com/office/powerpoint/2010/main" val="900843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Access. The ocean’s hard to get to. The surface is easier than at-depth, and the shelf is easier than the open ocean. While this has been true for a long time, this is an area that technology is beginning to have an impact, with autonomous vehicles and remote sensing and </a:t>
            </a:r>
            <a:r>
              <a:rPr lang="en-US" dirty="0" err="1"/>
              <a:t>bioprobes</a:t>
            </a:r>
            <a:r>
              <a:rPr lang="en-US" dirty="0"/>
              <a:t> making it easier to follow animals and get a complete picture of their presence in and use of the ocean. One advantage to being heavily biased towards shelf and surface, is that it is generally where policy is made and enforced.</a:t>
            </a:r>
          </a:p>
        </p:txBody>
      </p:sp>
      <p:sp>
        <p:nvSpPr>
          <p:cNvPr id="4" name="Slide Number Placeholder 3"/>
          <p:cNvSpPr>
            <a:spLocks noGrp="1"/>
          </p:cNvSpPr>
          <p:nvPr>
            <p:ph type="sldNum" sz="quarter" idx="5"/>
          </p:nvPr>
        </p:nvSpPr>
        <p:spPr/>
        <p:txBody>
          <a:bodyPr/>
          <a:lstStyle/>
          <a:p>
            <a:fld id="{66587E8F-A97C-3B43-A0D9-4BF2B704D41E}" type="slidenum">
              <a:rPr lang="en-US" smtClean="0"/>
              <a:t>13</a:t>
            </a:fld>
            <a:endParaRPr lang="en-US"/>
          </a:p>
        </p:txBody>
      </p:sp>
    </p:spTree>
    <p:extLst>
      <p:ext uri="{BB962C8B-B14F-4D97-AF65-F5344CB8AC3E}">
        <p14:creationId xmlns:p14="http://schemas.microsoft.com/office/powerpoint/2010/main" val="1599291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explore some of the use cases for OBIS aggregated data sets on the OBIS portal, that’s </a:t>
            </a:r>
            <a:r>
              <a:rPr lang="en-US" dirty="0" err="1"/>
              <a:t>obis.org</a:t>
            </a:r>
            <a:r>
              <a:rPr lang="en-US" dirty="0"/>
              <a:t>. As data begins to cover greater spatial and temporal scales, broader patterns are observed and we can have more confidence in the patterns we see.</a:t>
            </a:r>
          </a:p>
        </p:txBody>
      </p:sp>
      <p:sp>
        <p:nvSpPr>
          <p:cNvPr id="4" name="Slide Number Placeholder 3"/>
          <p:cNvSpPr>
            <a:spLocks noGrp="1"/>
          </p:cNvSpPr>
          <p:nvPr>
            <p:ph type="sldNum" sz="quarter" idx="5"/>
          </p:nvPr>
        </p:nvSpPr>
        <p:spPr/>
        <p:txBody>
          <a:bodyPr/>
          <a:lstStyle/>
          <a:p>
            <a:fld id="{66587E8F-A97C-3B43-A0D9-4BF2B704D41E}" type="slidenum">
              <a:rPr lang="en-US" smtClean="0"/>
              <a:t>14</a:t>
            </a:fld>
            <a:endParaRPr lang="en-US"/>
          </a:p>
        </p:txBody>
      </p:sp>
    </p:spTree>
    <p:extLst>
      <p:ext uri="{BB962C8B-B14F-4D97-AF65-F5344CB8AC3E}">
        <p14:creationId xmlns:p14="http://schemas.microsoft.com/office/powerpoint/2010/main" val="1445846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as we’re about to embark on the UN decade of ocean science for sustainable development, finding these patterns and using them to build good policy will be a very important goal for us all, for OBIS, for the IOC, for UNESCO, for the world. OBIS can be a vehicle for us to add our efforts to a decade-long initiative to make our world smarter about how we use our oceans.</a:t>
            </a:r>
          </a:p>
        </p:txBody>
      </p:sp>
      <p:sp>
        <p:nvSpPr>
          <p:cNvPr id="4" name="Slide Number Placeholder 3"/>
          <p:cNvSpPr>
            <a:spLocks noGrp="1"/>
          </p:cNvSpPr>
          <p:nvPr>
            <p:ph type="sldNum" sz="quarter" idx="5"/>
          </p:nvPr>
        </p:nvSpPr>
        <p:spPr/>
        <p:txBody>
          <a:bodyPr/>
          <a:lstStyle/>
          <a:p>
            <a:fld id="{66587E8F-A97C-3B43-A0D9-4BF2B704D41E}" type="slidenum">
              <a:rPr lang="en-US" smtClean="0"/>
              <a:t>15</a:t>
            </a:fld>
            <a:endParaRPr lang="en-US"/>
          </a:p>
        </p:txBody>
      </p:sp>
    </p:spTree>
    <p:extLst>
      <p:ext uri="{BB962C8B-B14F-4D97-AF65-F5344CB8AC3E}">
        <p14:creationId xmlns:p14="http://schemas.microsoft.com/office/powerpoint/2010/main" val="4101629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new OBIS portal is now 1 year old, launched last January, it’s a discovery mechanism for interested parties to find relevant data.</a:t>
            </a:r>
          </a:p>
        </p:txBody>
      </p:sp>
      <p:sp>
        <p:nvSpPr>
          <p:cNvPr id="4" name="Slide Number Placeholder 3"/>
          <p:cNvSpPr>
            <a:spLocks noGrp="1"/>
          </p:cNvSpPr>
          <p:nvPr>
            <p:ph type="sldNum" sz="quarter" idx="5"/>
          </p:nvPr>
        </p:nvSpPr>
        <p:spPr/>
        <p:txBody>
          <a:bodyPr/>
          <a:lstStyle/>
          <a:p>
            <a:fld id="{66587E8F-A97C-3B43-A0D9-4BF2B704D41E}" type="slidenum">
              <a:rPr lang="en-US" smtClean="0"/>
              <a:t>16</a:t>
            </a:fld>
            <a:endParaRPr lang="en-US"/>
          </a:p>
        </p:txBody>
      </p:sp>
    </p:spTree>
    <p:extLst>
      <p:ext uri="{BB962C8B-B14F-4D97-AF65-F5344CB8AC3E}">
        <p14:creationId xmlns:p14="http://schemas.microsoft.com/office/powerpoint/2010/main" val="1293325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search by region, by taxa, by provider, and there are some basic geospatial data visualization tools built in to make exploring and downloading the correct data easy.</a:t>
            </a:r>
          </a:p>
        </p:txBody>
      </p:sp>
      <p:sp>
        <p:nvSpPr>
          <p:cNvPr id="4" name="Slide Number Placeholder 3"/>
          <p:cNvSpPr>
            <a:spLocks noGrp="1"/>
          </p:cNvSpPr>
          <p:nvPr>
            <p:ph type="sldNum" sz="quarter" idx="5"/>
          </p:nvPr>
        </p:nvSpPr>
        <p:spPr/>
        <p:txBody>
          <a:bodyPr/>
          <a:lstStyle/>
          <a:p>
            <a:fld id="{66587E8F-A97C-3B43-A0D9-4BF2B704D41E}" type="slidenum">
              <a:rPr lang="en-US" smtClean="0"/>
              <a:t>17</a:t>
            </a:fld>
            <a:endParaRPr lang="en-US"/>
          </a:p>
        </p:txBody>
      </p:sp>
    </p:spTree>
    <p:extLst>
      <p:ext uri="{BB962C8B-B14F-4D97-AF65-F5344CB8AC3E}">
        <p14:creationId xmlns:p14="http://schemas.microsoft.com/office/powerpoint/2010/main" val="250888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cool thing about the portal sitting on top of all of our data, is that searching by taxon integrates all the species specific records from all of the datasets in OBIS</a:t>
            </a:r>
          </a:p>
        </p:txBody>
      </p:sp>
      <p:sp>
        <p:nvSpPr>
          <p:cNvPr id="4" name="Slide Number Placeholder 3"/>
          <p:cNvSpPr>
            <a:spLocks noGrp="1"/>
          </p:cNvSpPr>
          <p:nvPr>
            <p:ph type="sldNum" sz="quarter" idx="5"/>
          </p:nvPr>
        </p:nvSpPr>
        <p:spPr/>
        <p:txBody>
          <a:bodyPr/>
          <a:lstStyle/>
          <a:p>
            <a:fld id="{66587E8F-A97C-3B43-A0D9-4BF2B704D41E}" type="slidenum">
              <a:rPr lang="en-US" smtClean="0"/>
              <a:t>18</a:t>
            </a:fld>
            <a:endParaRPr lang="en-US"/>
          </a:p>
        </p:txBody>
      </p:sp>
    </p:spTree>
    <p:extLst>
      <p:ext uri="{BB962C8B-B14F-4D97-AF65-F5344CB8AC3E}">
        <p14:creationId xmlns:p14="http://schemas.microsoft.com/office/powerpoint/2010/main" val="3894788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main way to lay out a </a:t>
            </a:r>
            <a:r>
              <a:rPr lang="en-US" dirty="0" err="1"/>
              <a:t>DwC</a:t>
            </a:r>
            <a:r>
              <a:rPr lang="en-US" dirty="0"/>
              <a:t>-A file for a long time was with a square matrix of animal occurrences, with the fields mapped to </a:t>
            </a:r>
            <a:r>
              <a:rPr lang="en-US" dirty="0" err="1"/>
              <a:t>DarwinCore</a:t>
            </a:r>
            <a:r>
              <a:rPr lang="en-US" dirty="0"/>
              <a:t> terms, called Occurrence Core.</a:t>
            </a:r>
          </a:p>
          <a:p>
            <a:r>
              <a:rPr lang="en-US" dirty="0"/>
              <a:t>Recently, though, OBIS has developed a Darwin core extended OBIS EVENT-CORE, permitting additional measurements of fact, ex. Cruise info; physical/chemical oceanographic variables; This can have many advantages when passing data on to an end user, the structure of the event data can describe sampling effort and other parameters of the project that are not necessarily occurrence-oriented.</a:t>
            </a:r>
          </a:p>
          <a:p>
            <a:r>
              <a:rPr lang="en-US" dirty="0"/>
              <a:t>This extension has a good degree of subjectivity over how you might implement it for various projects, there’s a paper from 2016 by Daphnis De Pooter that Naomi will refer to, which sets out six different ways you might map your project’s sampling strategy into Event Core. We in the biologging realm found these six methods to still not quite capture what we wanted to capture, so we are in the process of finding a schema for Event Core that will work for biologging data. That stuff’s on GitHub under </a:t>
            </a:r>
            <a:r>
              <a:rPr lang="en-US" dirty="0" err="1"/>
              <a:t>tdwg</a:t>
            </a:r>
            <a:r>
              <a:rPr lang="en-US" dirty="0"/>
              <a:t>/</a:t>
            </a:r>
            <a:r>
              <a:rPr lang="en-US" dirty="0" err="1"/>
              <a:t>dwc</a:t>
            </a:r>
            <a:r>
              <a:rPr lang="en-US" dirty="0"/>
              <a:t>-for-biologging</a:t>
            </a:r>
          </a:p>
          <a:p>
            <a:endParaRPr lang="en-US" dirty="0"/>
          </a:p>
          <a:p>
            <a:r>
              <a:rPr lang="en-US" dirty="0"/>
              <a:t>Also on GitHub, OBIS provides a R client  library for their OBIS API, they are responsive via </a:t>
            </a:r>
            <a:r>
              <a:rPr lang="en-US" dirty="0" err="1"/>
              <a:t>Github</a:t>
            </a:r>
            <a:r>
              <a:rPr lang="en-US" dirty="0"/>
              <a:t> issues reporting for both this ROBIS tool and their general obis data analysis toolbox, called </a:t>
            </a:r>
            <a:r>
              <a:rPr lang="en-US" dirty="0" err="1"/>
              <a:t>obistools</a:t>
            </a:r>
            <a:r>
              <a:rPr lang="en-US" dirty="0"/>
              <a:t>.</a:t>
            </a:r>
          </a:p>
          <a:p>
            <a:endParaRPr lang="en-US" dirty="0"/>
          </a:p>
          <a:p>
            <a:r>
              <a:rPr lang="en-US" dirty="0"/>
              <a:t>There are community-led Python libraries that replicate some of this functionality but they’re not as well maintained so we can’t speak to their usefulness. OTN’s found it more reliable to interface directly with the APIs for OBIS and </a:t>
            </a:r>
            <a:r>
              <a:rPr lang="en-US" dirty="0" err="1"/>
              <a:t>WoRMS</a:t>
            </a:r>
            <a:r>
              <a:rPr lang="en-US" dirty="0"/>
              <a:t> for the time being.</a:t>
            </a:r>
          </a:p>
        </p:txBody>
      </p:sp>
      <p:sp>
        <p:nvSpPr>
          <p:cNvPr id="4" name="Slide Number Placeholder 3"/>
          <p:cNvSpPr>
            <a:spLocks noGrp="1"/>
          </p:cNvSpPr>
          <p:nvPr>
            <p:ph type="sldNum" sz="quarter" idx="5"/>
          </p:nvPr>
        </p:nvSpPr>
        <p:spPr/>
        <p:txBody>
          <a:bodyPr/>
          <a:lstStyle/>
          <a:p>
            <a:fld id="{66587E8F-A97C-3B43-A0D9-4BF2B704D41E}" type="slidenum">
              <a:rPr lang="en-US" smtClean="0"/>
              <a:t>19</a:t>
            </a:fld>
            <a:endParaRPr lang="en-US"/>
          </a:p>
        </p:txBody>
      </p:sp>
    </p:spTree>
    <p:extLst>
      <p:ext uri="{BB962C8B-B14F-4D97-AF65-F5344CB8AC3E}">
        <p14:creationId xmlns:p14="http://schemas.microsoft.com/office/powerpoint/2010/main" val="3206033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98290072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598290072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First, a bit about who we are. The Ocean Tracking Network is an aquatic research, data management, and partnership platform at Dalhousie University. We focus on biologging and electronic means of determining animal presence, especially acoustic telemetry. We partner with many stakeholders to make sure that data collected by researchers is used optimally and becomes part of the knowledge base used by decision makers, coastal communities, and the public at large.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Partership</a:t>
            </a:r>
            <a:r>
              <a:rPr lang="en-US" dirty="0"/>
              <a:t> in OBIS opens up many avenues and initiatives, some important ones for Canada especially are the Group on Earth Observations Biodiversity Observation Network and its Marine Biodiversity Observation Network initiative, MBON has a Pole-to-Pole of the Americas </a:t>
            </a:r>
            <a:r>
              <a:rPr lang="en-US" dirty="0" err="1"/>
              <a:t>programme</a:t>
            </a:r>
            <a:r>
              <a:rPr lang="en-US" dirty="0"/>
              <a:t> headed up by Gabrielle </a:t>
            </a:r>
            <a:r>
              <a:rPr lang="en-US" dirty="0" err="1"/>
              <a:t>Canonico</a:t>
            </a:r>
            <a:r>
              <a:rPr lang="en-US" dirty="0"/>
              <a:t> that is partnering with biodiversity data collectors from the arctic through to the southern ocean to map biodiversity across a broad range of taxonomy. OBIS and Darwin Core provides a useful standard to arrive at in order to contribute to this and other initiatives.</a:t>
            </a:r>
          </a:p>
        </p:txBody>
      </p:sp>
      <p:sp>
        <p:nvSpPr>
          <p:cNvPr id="4" name="Slide Number Placeholder 3"/>
          <p:cNvSpPr>
            <a:spLocks noGrp="1"/>
          </p:cNvSpPr>
          <p:nvPr>
            <p:ph type="sldNum" sz="quarter" idx="5"/>
          </p:nvPr>
        </p:nvSpPr>
        <p:spPr/>
        <p:txBody>
          <a:bodyPr/>
          <a:lstStyle/>
          <a:p>
            <a:fld id="{66587E8F-A97C-3B43-A0D9-4BF2B704D41E}" type="slidenum">
              <a:rPr lang="en-US" smtClean="0"/>
              <a:t>20</a:t>
            </a:fld>
            <a:endParaRPr lang="en-US"/>
          </a:p>
        </p:txBody>
      </p:sp>
    </p:spTree>
    <p:extLst>
      <p:ext uri="{BB962C8B-B14F-4D97-AF65-F5344CB8AC3E}">
        <p14:creationId xmlns:p14="http://schemas.microsoft.com/office/powerpoint/2010/main" val="436055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overarching message here is that OBIS is an internationally-backed team of data professionals looking to aggregate and serve many of the world’s sustainability initiatives with a unique and comprehensive data system on marine animal presence built from the consensus and aggregation of all of our efforts as data creators and aggregators around the world. Its data can be relied on as a quality controlled source for essential ocean variables, essential biodiversity variables, ecological health indicators, parameters for species abundance and population health assessments, </a:t>
            </a:r>
          </a:p>
        </p:txBody>
      </p:sp>
      <p:sp>
        <p:nvSpPr>
          <p:cNvPr id="4" name="Slide Number Placeholder 3"/>
          <p:cNvSpPr>
            <a:spLocks noGrp="1"/>
          </p:cNvSpPr>
          <p:nvPr>
            <p:ph type="sldNum" sz="quarter" idx="5"/>
          </p:nvPr>
        </p:nvSpPr>
        <p:spPr/>
        <p:txBody>
          <a:bodyPr/>
          <a:lstStyle/>
          <a:p>
            <a:fld id="{66587E8F-A97C-3B43-A0D9-4BF2B704D41E}" type="slidenum">
              <a:rPr lang="en-US" smtClean="0"/>
              <a:t>21</a:t>
            </a:fld>
            <a:endParaRPr lang="en-US"/>
          </a:p>
        </p:txBody>
      </p:sp>
    </p:spTree>
    <p:extLst>
      <p:ext uri="{BB962C8B-B14F-4D97-AF65-F5344CB8AC3E}">
        <p14:creationId xmlns:p14="http://schemas.microsoft.com/office/powerpoint/2010/main" val="2445656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So that’s the why of OBIS. Collaborating and conforming to this data standard gives you and your data providers a bunch of opportunities to build partnerships with groups around the world who are doing similar studies, displays your ability to put contributors’ data where multinational and intergovernmental organizations will be relying on it, and thus it gives your data the opportunity to directly contribute to the global understanding of ecosystem health via Essential Ocean Variables. </a:t>
            </a:r>
          </a:p>
        </p:txBody>
      </p:sp>
      <p:sp>
        <p:nvSpPr>
          <p:cNvPr id="4" name="Slide Number Placeholder 3"/>
          <p:cNvSpPr>
            <a:spLocks noGrp="1"/>
          </p:cNvSpPr>
          <p:nvPr>
            <p:ph type="sldNum" sz="quarter" idx="5"/>
          </p:nvPr>
        </p:nvSpPr>
        <p:spPr/>
        <p:txBody>
          <a:bodyPr/>
          <a:lstStyle/>
          <a:p>
            <a:fld id="{66587E8F-A97C-3B43-A0D9-4BF2B704D41E}" type="slidenum">
              <a:rPr lang="en-US" smtClean="0"/>
              <a:t>22</a:t>
            </a:fld>
            <a:endParaRPr lang="en-US"/>
          </a:p>
        </p:txBody>
      </p:sp>
    </p:spTree>
    <p:extLst>
      <p:ext uri="{BB962C8B-B14F-4D97-AF65-F5344CB8AC3E}">
        <p14:creationId xmlns:p14="http://schemas.microsoft.com/office/powerpoint/2010/main" val="29392398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a few necessary caveats of course, as we’ll see tomorrow, the global data aggregation system doesn’t have a good handle on ‘real-time’ data dissemination, so there’s a delay in data you publish being part of the global whole, and it takes work by everyone to integrate each new data type and technology, as we’re doing with biologging now.</a:t>
            </a:r>
          </a:p>
          <a:p>
            <a:r>
              <a:rPr lang="en-US" dirty="0"/>
              <a:t>There are and will remain taxonomic, temporal, and geographical gaps in data as we are far better at discovery and reporting on what’s happening in the places where we are as humans. This is both a bug and a feature, though, for decision making.</a:t>
            </a:r>
          </a:p>
          <a:p>
            <a:r>
              <a:rPr lang="en-US" dirty="0"/>
              <a:t>And it is always the case that of your many clients and data providers, some may not see a benefit to publishing data, especially to the world. This is especially true of biological data, but you will have to maintain an idea of what your data providers’ interests are in sharing data up to global data systems like this one.</a:t>
            </a:r>
          </a:p>
        </p:txBody>
      </p:sp>
      <p:sp>
        <p:nvSpPr>
          <p:cNvPr id="4" name="Slide Number Placeholder 3"/>
          <p:cNvSpPr>
            <a:spLocks noGrp="1"/>
          </p:cNvSpPr>
          <p:nvPr>
            <p:ph type="sldNum" sz="quarter" idx="5"/>
          </p:nvPr>
        </p:nvSpPr>
        <p:spPr/>
        <p:txBody>
          <a:bodyPr/>
          <a:lstStyle/>
          <a:p>
            <a:fld id="{66587E8F-A97C-3B43-A0D9-4BF2B704D41E}" type="slidenum">
              <a:rPr lang="en-US" smtClean="0"/>
              <a:t>23</a:t>
            </a:fld>
            <a:endParaRPr lang="en-US"/>
          </a:p>
        </p:txBody>
      </p:sp>
    </p:spTree>
    <p:extLst>
      <p:ext uri="{BB962C8B-B14F-4D97-AF65-F5344CB8AC3E}">
        <p14:creationId xmlns:p14="http://schemas.microsoft.com/office/powerpoint/2010/main" val="1483590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if you’re sold on OBIS being a good thing, some of the ways you help the cause are exactly the things I’m sure you’re doing now. Promoting the concept of data sharing to your clients and your colleagues, making research data available, sharing scripts for analysis and formatting, and stories and use cases for certain approaches and data types. OBIS, and as we’ll soon talk about, </a:t>
            </a:r>
            <a:r>
              <a:rPr lang="en-US" dirty="0" err="1"/>
              <a:t>WoRMS</a:t>
            </a:r>
            <a:r>
              <a:rPr lang="en-US" dirty="0"/>
              <a:t>, thrives on feedback, so when you’re making archives and publishing them, they have an open and responsive group ready to help meet the needs you identify. OBIS-Canada is definitely in need of more </a:t>
            </a:r>
          </a:p>
        </p:txBody>
      </p:sp>
      <p:sp>
        <p:nvSpPr>
          <p:cNvPr id="4" name="Slide Number Placeholder 3"/>
          <p:cNvSpPr>
            <a:spLocks noGrp="1"/>
          </p:cNvSpPr>
          <p:nvPr>
            <p:ph type="sldNum" sz="quarter" idx="5"/>
          </p:nvPr>
        </p:nvSpPr>
        <p:spPr/>
        <p:txBody>
          <a:bodyPr/>
          <a:lstStyle/>
          <a:p>
            <a:fld id="{66587E8F-A97C-3B43-A0D9-4BF2B704D41E}" type="slidenum">
              <a:rPr lang="en-US" smtClean="0"/>
              <a:t>24</a:t>
            </a:fld>
            <a:endParaRPr lang="en-US"/>
          </a:p>
        </p:txBody>
      </p:sp>
    </p:spTree>
    <p:extLst>
      <p:ext uri="{BB962C8B-B14F-4D97-AF65-F5344CB8AC3E}">
        <p14:creationId xmlns:p14="http://schemas.microsoft.com/office/powerpoint/2010/main" val="3567290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587E8F-A97C-3B43-A0D9-4BF2B704D41E}" type="slidenum">
              <a:rPr lang="en-US" smtClean="0"/>
              <a:t>25</a:t>
            </a:fld>
            <a:endParaRPr lang="en-US"/>
          </a:p>
        </p:txBody>
      </p:sp>
    </p:spTree>
    <p:extLst>
      <p:ext uri="{BB962C8B-B14F-4D97-AF65-F5344CB8AC3E}">
        <p14:creationId xmlns:p14="http://schemas.microsoft.com/office/powerpoint/2010/main" val="2184969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3379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902c3b90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902c3b90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here’s the workshop schedule for the next few days. We’re giving you the run of what OBIS is and why it’s great, next I’ll talk to you about the first of the quality control resources that OBIS helps make available to you, then we’ll go over how Darwin Core terminology works, where to find help with it, and the different ways you can assemble a Darwin Core archive. Hopefully by then it’s lunchtime, and we can talk about how those Darwin Core archives become OBIS datasets and what the format for OBIS dataset metadata is. We’ll then work together to sketch out how you might do some data processing and taxon matching and quality control using all the tools above in your existing data ingestion workflow.</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Tomorrow, we’ll talk about how OBIS aggregates data from its member nodes into the international data system, what IOC’s data policy means, and more about the EML format for the project level metadata and how that’s accepted by the OBIS IPT. We can go over how to register datasets with an OBIS IPT both by hand and using some of the API-backed tools that Brian has written some demos for. That’s all the instruction that I think you’ll find relevant to your situation, so from there on we’re going to do some hands-on sessions. We’ll look at an example of an OGSL </a:t>
            </a:r>
            <a:r>
              <a:rPr lang="en-US" dirty="0" err="1"/>
              <a:t>biodiversite</a:t>
            </a:r>
            <a:r>
              <a:rPr lang="en-US" dirty="0"/>
              <a:t> dataset and how it maps to Darwin core terms, map the metadata and data to Occurrence core, which is pretty easy, and then we’ll take on Event Core together, which is harder and more subjective.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98290072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98290072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final day, we’ll take our experience and work out how we might implement something that will last a bit longer-term here at OGSL. We’ll decide what form that takes together, but some ideas I had were, designing a data pipeline that produces, from your current data workflows, an OBIS compliant archive for a given biodiversity project held here at OGSL.  We could alternatively (or we can do multiple groups if there’s a few things we want to tackle) put up a test-mode IPT service so that you can verify and publish </a:t>
            </a:r>
            <a:r>
              <a:rPr lang="en-US" dirty="0" err="1"/>
              <a:t>DwC</a:t>
            </a:r>
            <a:r>
              <a:rPr lang="en-US" dirty="0"/>
              <a:t> archives yourselves. We could also help bridge the gap between Python and R users of OBIS and rescue </a:t>
            </a:r>
            <a:r>
              <a:rPr lang="en-US" dirty="0" err="1"/>
              <a:t>pyobis</a:t>
            </a:r>
            <a:r>
              <a:rPr lang="en-US" dirty="0"/>
              <a:t>, or  design ourselves a replacement that will give people access to the OBIS and </a:t>
            </a:r>
            <a:r>
              <a:rPr lang="en-US" dirty="0" err="1"/>
              <a:t>WoRMS</a:t>
            </a:r>
            <a:r>
              <a:rPr lang="en-US" dirty="0"/>
              <a:t> APIs in the way that they are used to seeing in the R packages that OBIS offers. If there’s a project idea you have at the end of the instruction period, we can get a start on scoping it on day 3, and see how far we can get started with it.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walkthrough of the </a:t>
            </a:r>
            <a:r>
              <a:rPr lang="en-US" dirty="0" err="1"/>
              <a:t>WoRMS</a:t>
            </a:r>
            <a:r>
              <a:rPr lang="en-US" dirty="0"/>
              <a:t> system was prepared by the inimitable Leen </a:t>
            </a:r>
            <a:r>
              <a:rPr lang="en-US" dirty="0" err="1"/>
              <a:t>Vandepitte</a:t>
            </a:r>
            <a:r>
              <a:rPr lang="en-US" dirty="0"/>
              <a:t>, I’ll do my best to hit all the same important points.</a:t>
            </a:r>
          </a:p>
        </p:txBody>
      </p:sp>
    </p:spTree>
    <p:extLst>
      <p:ext uri="{BB962C8B-B14F-4D97-AF65-F5344CB8AC3E}">
        <p14:creationId xmlns:p14="http://schemas.microsoft.com/office/powerpoint/2010/main" val="350168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that end, OTN is a participating node of the Ocean Biogeographic Information System, which is a UNESCO-Intergovernmental Oceanographic Commission initiative to aggregate and make available the world’s understanding of marine animal presence and biodiversity. Our data, once released publicly, joins a huge and wide-ranging data system of all the ways in which humans (and our machines) have determined the presence of marine taxa in space and time.</a:t>
            </a:r>
          </a:p>
        </p:txBody>
      </p:sp>
      <p:sp>
        <p:nvSpPr>
          <p:cNvPr id="4" name="Slide Number Placeholder 3"/>
          <p:cNvSpPr>
            <a:spLocks noGrp="1"/>
          </p:cNvSpPr>
          <p:nvPr>
            <p:ph type="sldNum" sz="quarter" idx="5"/>
          </p:nvPr>
        </p:nvSpPr>
        <p:spPr/>
        <p:txBody>
          <a:bodyPr/>
          <a:lstStyle/>
          <a:p>
            <a:fld id="{66587E8F-A97C-3B43-A0D9-4BF2B704D41E}" type="slidenum">
              <a:rPr lang="en-US" smtClean="0"/>
              <a:t>3</a:t>
            </a:fld>
            <a:endParaRPr lang="en-US"/>
          </a:p>
        </p:txBody>
      </p:sp>
    </p:spTree>
    <p:extLst>
      <p:ext uri="{BB962C8B-B14F-4D97-AF65-F5344CB8AC3E}">
        <p14:creationId xmlns:p14="http://schemas.microsoft.com/office/powerpoint/2010/main" val="3017868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world register of Marine Species aims to be an authoritative lookup engine for all marine species ever published, globally. It relies on human expertise to curate the living, changing taxonomic classification system. Their steering committee is composed of a broad geographic and taxonomic cross-section of research data management professionals, and their data management team at VLIZ is strongly backed by that institution. I remember a time when you could only use their SOAP web service, but now they have a wonderful REST API that we’ll explore later on. They began as the European Register of Marine Species, and they expanded to become the World Register in 2007.</a:t>
            </a:r>
          </a:p>
        </p:txBody>
      </p:sp>
    </p:spTree>
    <p:extLst>
      <p:ext uri="{BB962C8B-B14F-4D97-AF65-F5344CB8AC3E}">
        <p14:creationId xmlns:p14="http://schemas.microsoft.com/office/powerpoint/2010/main" val="1856569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Figure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2: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its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component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databasesLeen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wrote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paper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helps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both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taxonomists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build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biodiversity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informatics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folks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leverage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way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about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see</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There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many</a:t>
            </a:r>
            <a:r>
              <a:rPr kumimoji="0" lang="nl-NL" altLang="nl-BE" sz="1200" b="0" i="0" u="none" strike="noStrike" cap="none" normalizeH="0" baseline="0" dirty="0">
                <a:ln>
                  <a:noFill/>
                </a:ln>
                <a:solidFill>
                  <a:srgbClr val="000000"/>
                </a:solidFill>
                <a:effectLst/>
                <a:latin typeface="Calibri" pitchFamily="34" charset="0"/>
                <a:cs typeface="Arial" pitchFamily="34" charset="0"/>
              </a:rPr>
              <a:t> databases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that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feed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into</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same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Aphia</a:t>
            </a:r>
            <a:r>
              <a:rPr kumimoji="0" lang="nl-NL" altLang="nl-BE" sz="1200" b="0" i="0" u="none" strike="noStrike" cap="none" normalizeH="0" baseline="0" dirty="0">
                <a:ln>
                  <a:noFill/>
                </a:ln>
                <a:solidFill>
                  <a:srgbClr val="000000"/>
                </a:solidFill>
                <a:effectLst/>
                <a:latin typeface="Calibri" pitchFamily="34" charset="0"/>
                <a:cs typeface="Arial" pitchFamily="34" charset="0"/>
              </a:rPr>
              <a:t> platform. These data systems have different scopes,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blue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are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focused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environment,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orange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ones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span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just</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freshwater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green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which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still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 bit blue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this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graph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is a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only</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Blue: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marine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Orange: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dealing</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environments (marine-</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fresh</a:t>
            </a:r>
            <a:r>
              <a:rPr kumimoji="0" lang="nl-NL" altLang="nl-BE" sz="1200" b="0" i="0" u="none" strike="noStrike" cap="none" normalizeH="0" baseline="0" dirty="0">
                <a:ln>
                  <a:noFill/>
                </a:ln>
                <a:solidFill>
                  <a:srgbClr val="000000"/>
                </a:solidFill>
                <a:effectLst/>
                <a:latin typeface="Calibri" pitchFamily="34" charset="0"/>
                <a:cs typeface="Arial" pitchFamily="34" charset="0"/>
              </a:rPr>
              <a:t>-</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Yellow</a:t>
            </a:r>
            <a:r>
              <a:rPr kumimoji="0" lang="nl-NL" altLang="nl-BE" sz="1200" b="0" i="0" u="none" strike="noStrike" cap="none" normalizeH="0" baseline="0" dirty="0">
                <a:ln>
                  <a:noFill/>
                </a:ln>
                <a:solidFill>
                  <a:srgbClr val="000000"/>
                </a:solidFill>
                <a:effectLst/>
                <a:latin typeface="Calibri" pitchFamily="34" charset="0"/>
                <a:cs typeface="Arial" pitchFamily="34" charset="0"/>
              </a:rPr>
              <a:t>: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freswhater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Green: species database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with</a:t>
            </a:r>
            <a:r>
              <a:rPr kumimoji="0" lang="nl-NL" altLang="nl-BE" sz="1200" b="0" i="0" u="none" strike="noStrike" cap="none" normalizeH="0" baseline="0" dirty="0">
                <a:ln>
                  <a:noFill/>
                </a:ln>
                <a:solidFill>
                  <a:srgbClr val="000000"/>
                </a:solidFill>
                <a:effectLst/>
                <a:latin typeface="Calibri" pitchFamily="34" charset="0"/>
                <a:cs typeface="Arial" pitchFamily="34" charset="0"/>
              </a:rPr>
              <a:t> focus on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terrestrial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environment.</a:t>
            </a:r>
          </a:p>
          <a:p>
            <a:pPr marL="0" marR="0" lvl="0" indent="0" algn="l" defTabSz="914400" rtl="0" eaLnBrk="1" fontAlgn="base" latinLnBrk="0" hangingPunct="1">
              <a:lnSpc>
                <a:spcPct val="100000"/>
              </a:lnSpc>
              <a:spcBef>
                <a:spcPct val="0"/>
              </a:spcBef>
              <a:spcAft>
                <a:spcPts val="200"/>
              </a:spcAft>
              <a:buClrTx/>
              <a:buSzTx/>
              <a:buFontTx/>
              <a:buNone/>
              <a:tabLst/>
            </a:pPr>
            <a:endParaRPr kumimoji="0" lang="nl-NL" altLang="nl-BE" sz="1200" b="0" i="0" u="none" strike="noStrike" cap="none" normalizeH="0" baseline="0" dirty="0">
              <a:ln>
                <a:noFill/>
              </a:ln>
              <a:solidFill>
                <a:srgbClr val="000000"/>
              </a:solidFill>
              <a:effectLst/>
              <a:latin typeface="Calibri" pitchFamily="34" charset="0"/>
              <a:cs typeface="Arial" pitchFamily="34" charset="0"/>
            </a:endParaRP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IRMNG: Interim Register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for</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Non-marine Genera;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AfReMaS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African</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CaRMS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Canadian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RAMS: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Antarctic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ERMS: European Register of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HAB: IOC-UNESCO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Taxonomic</a:t>
            </a:r>
            <a:r>
              <a:rPr kumimoji="0" lang="nl-NL" altLang="nl-BE" sz="1200" b="0" i="0" u="none" strike="noStrike" cap="none" normalizeH="0" baseline="0" dirty="0">
                <a:ln>
                  <a:noFill/>
                </a:ln>
                <a:solidFill>
                  <a:srgbClr val="000000"/>
                </a:solidFill>
                <a:effectLst/>
                <a:latin typeface="Calibri" pitchFamily="34" charset="0"/>
                <a:cs typeface="Arial" pitchFamily="34" charset="0"/>
              </a:rPr>
              <a:t> Reference List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Harmful</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Micro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Algae</a:t>
            </a:r>
            <a:r>
              <a:rPr kumimoji="0" lang="nl-NL" altLang="nl-BE" sz="1200" b="0" i="0" u="none" strike="noStrike" cap="none" normalizeH="0" baseline="0" dirty="0">
                <a:ln>
                  <a:noFill/>
                </a:ln>
                <a:solidFill>
                  <a:srgbClr val="000000"/>
                </a:solidFill>
                <a:effectLst/>
                <a:latin typeface="Calibri" pitchFamily="34" charset="0"/>
                <a:cs typeface="Arial" pitchFamily="34" charset="0"/>
              </a:rPr>
              <a:t>;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a:ln>
                  <a:noFill/>
                </a:ln>
                <a:solidFill>
                  <a:srgbClr val="000000"/>
                </a:solidFill>
                <a:effectLst/>
                <a:latin typeface="Calibri" pitchFamily="34" charset="0"/>
                <a:cs typeface="Arial" pitchFamily="34" charset="0"/>
              </a:rPr>
              <a:t>WRIMS: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Introduced</a:t>
            </a:r>
            <a:r>
              <a:rPr kumimoji="0" lang="nl-NL" altLang="nl-BE" sz="1200" b="0" i="0" u="none" strike="noStrike" cap="none" normalizeH="0" baseline="0" dirty="0">
                <a:ln>
                  <a:noFill/>
                </a:ln>
                <a:solidFill>
                  <a:srgbClr val="000000"/>
                </a:solidFill>
                <a:effectLst/>
                <a:latin typeface="Calibri" pitchFamily="34" charset="0"/>
                <a:cs typeface="Arial" pitchFamily="34" charset="0"/>
              </a:rPr>
              <a:t> Marine Species; </a:t>
            </a:r>
          </a:p>
          <a:p>
            <a:pPr marL="0" marR="0" lvl="0" indent="0" algn="l" defTabSz="914400" rtl="0" eaLnBrk="1" fontAlgn="base" latinLnBrk="0" hangingPunct="1">
              <a:lnSpc>
                <a:spcPct val="100000"/>
              </a:lnSpc>
              <a:spcBef>
                <a:spcPct val="0"/>
              </a:spcBef>
              <a:spcAft>
                <a:spcPts val="200"/>
              </a:spcAft>
              <a:buClrTx/>
              <a:buSzTx/>
              <a:buFontTx/>
              <a:buNone/>
              <a:tabLst/>
            </a:pPr>
            <a:r>
              <a:rPr kumimoji="0" lang="nl-NL" altLang="nl-BE" sz="1200" b="0" i="0" u="none" strike="noStrike" cap="none" normalizeH="0" baseline="0" dirty="0" err="1">
                <a:ln>
                  <a:noFill/>
                </a:ln>
                <a:solidFill>
                  <a:srgbClr val="000000"/>
                </a:solidFill>
                <a:effectLst/>
                <a:latin typeface="Calibri" pitchFamily="34" charset="0"/>
                <a:cs typeface="Arial" pitchFamily="34" charset="0"/>
              </a:rPr>
              <a:t>WoRDSS</a:t>
            </a:r>
            <a:r>
              <a:rPr kumimoji="0" lang="nl-NL" altLang="nl-BE" sz="1200" b="0" i="0" u="none" strike="noStrike" cap="none" normalizeH="0" baseline="0" dirty="0">
                <a:ln>
                  <a:noFill/>
                </a:ln>
                <a:solidFill>
                  <a:srgbClr val="000000"/>
                </a:solidFill>
                <a:effectLst/>
                <a:latin typeface="Calibri" pitchFamily="34" charset="0"/>
                <a:cs typeface="Arial" pitchFamily="34" charset="0"/>
              </a:rPr>
              <a:t>: World Register of </a:t>
            </a:r>
            <a:r>
              <a:rPr kumimoji="0" lang="nl-NL" altLang="nl-BE" sz="1200" b="0" i="0" u="none" strike="noStrike" cap="none" normalizeH="0" baseline="0" dirty="0" err="1">
                <a:ln>
                  <a:noFill/>
                </a:ln>
                <a:solidFill>
                  <a:srgbClr val="000000"/>
                </a:solidFill>
                <a:effectLst/>
                <a:latin typeface="Calibri" pitchFamily="34" charset="0"/>
                <a:cs typeface="Arial" pitchFamily="34" charset="0"/>
              </a:rPr>
              <a:t>Deep</a:t>
            </a:r>
            <a:r>
              <a:rPr kumimoji="0" lang="nl-NL" altLang="nl-BE" sz="1200" b="0" i="0" u="none" strike="noStrike" cap="none" normalizeH="0" baseline="0" dirty="0">
                <a:ln>
                  <a:noFill/>
                </a:ln>
                <a:solidFill>
                  <a:srgbClr val="000000"/>
                </a:solidFill>
                <a:effectLst/>
                <a:latin typeface="Calibri" pitchFamily="34" charset="0"/>
                <a:cs typeface="Arial" pitchFamily="34" charset="0"/>
              </a:rPr>
              <a:t>-Sea Species.</a:t>
            </a:r>
          </a:p>
          <a:p>
            <a:r>
              <a:rPr lang="nl-BE" dirty="0"/>
              <a:t>*: IRMNG</a:t>
            </a:r>
            <a:r>
              <a:rPr lang="nl-BE" baseline="0" dirty="0"/>
              <a:t> is </a:t>
            </a:r>
            <a:r>
              <a:rPr lang="nl-BE" baseline="0" dirty="0" err="1"/>
              <a:t>focused</a:t>
            </a:r>
            <a:r>
              <a:rPr lang="nl-BE" baseline="0" dirty="0"/>
              <a:t> on genera, </a:t>
            </a:r>
            <a:r>
              <a:rPr lang="nl-BE" baseline="0" dirty="0" err="1"/>
              <a:t>not</a:t>
            </a:r>
            <a:r>
              <a:rPr lang="nl-BE" baseline="0" dirty="0"/>
              <a:t> species.</a:t>
            </a:r>
            <a:endParaRPr lang="nl-BE" dirty="0"/>
          </a:p>
        </p:txBody>
      </p:sp>
      <p:sp>
        <p:nvSpPr>
          <p:cNvPr id="4" name="Slide Number Placeholder 3"/>
          <p:cNvSpPr>
            <a:spLocks noGrp="1"/>
          </p:cNvSpPr>
          <p:nvPr>
            <p:ph type="sldNum" sz="quarter" idx="10"/>
          </p:nvPr>
        </p:nvSpPr>
        <p:spPr/>
        <p:txBody>
          <a:bodyPr/>
          <a:lstStyle/>
          <a:p>
            <a:fld id="{BD17B766-B33B-4EC9-AFF0-FD85FCE33E1C}" type="slidenum">
              <a:rPr lang="nl-BE" smtClean="0"/>
              <a:t>31</a:t>
            </a:fld>
            <a:endParaRPr lang="nl-BE"/>
          </a:p>
        </p:txBody>
      </p:sp>
    </p:spTree>
    <p:extLst>
      <p:ext uri="{BB962C8B-B14F-4D97-AF65-F5344CB8AC3E}">
        <p14:creationId xmlns:p14="http://schemas.microsoft.com/office/powerpoint/2010/main" val="1477761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dirty="0"/>
              <a:t>So in </a:t>
            </a:r>
            <a:r>
              <a:rPr lang="es-ES" dirty="0" err="1"/>
              <a:t>this</a:t>
            </a:r>
            <a:r>
              <a:rPr lang="es-ES" dirty="0"/>
              <a:t> </a:t>
            </a:r>
            <a:r>
              <a:rPr lang="es-ES" dirty="0" err="1"/>
              <a:t>representation</a:t>
            </a:r>
            <a:r>
              <a:rPr lang="es-ES" dirty="0"/>
              <a:t>, </a:t>
            </a:r>
            <a:r>
              <a:rPr lang="es-ES" dirty="0" err="1"/>
              <a:t>you</a:t>
            </a:r>
            <a:r>
              <a:rPr lang="es-ES" dirty="0"/>
              <a:t> can </a:t>
            </a:r>
            <a:r>
              <a:rPr lang="es-ES" dirty="0" err="1"/>
              <a:t>see</a:t>
            </a:r>
            <a:r>
              <a:rPr lang="es-ES" dirty="0"/>
              <a:t> </a:t>
            </a:r>
            <a:r>
              <a:rPr lang="es-ES" dirty="0" err="1"/>
              <a:t>that</a:t>
            </a:r>
            <a:r>
              <a:rPr lang="es-ES" dirty="0"/>
              <a:t> </a:t>
            </a:r>
            <a:r>
              <a:rPr lang="es-ES" dirty="0" err="1"/>
              <a:t>via</a:t>
            </a:r>
            <a:r>
              <a:rPr lang="es-ES" dirty="0"/>
              <a:t> a </a:t>
            </a:r>
            <a:r>
              <a:rPr lang="es-ES" dirty="0" err="1"/>
              <a:t>species</a:t>
            </a:r>
            <a:r>
              <a:rPr lang="es-ES" dirty="0"/>
              <a:t>’ </a:t>
            </a:r>
            <a:r>
              <a:rPr lang="es-ES" dirty="0" err="1"/>
              <a:t>AphiaID</a:t>
            </a:r>
            <a:r>
              <a:rPr lang="es-ES" dirty="0"/>
              <a:t>,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global </a:t>
            </a:r>
            <a:r>
              <a:rPr lang="es-ES" dirty="0" err="1"/>
              <a:t>species</a:t>
            </a:r>
            <a:r>
              <a:rPr lang="es-ES" dirty="0"/>
              <a:t> </a:t>
            </a:r>
            <a:r>
              <a:rPr lang="es-ES" dirty="0" err="1"/>
              <a:t>databases</a:t>
            </a:r>
            <a:r>
              <a:rPr lang="es-ES" dirty="0"/>
              <a:t> </a:t>
            </a:r>
            <a:r>
              <a:rPr lang="es-ES" dirty="0" err="1"/>
              <a:t>that</a:t>
            </a:r>
            <a:r>
              <a:rPr lang="es-ES" dirty="0"/>
              <a:t> are </a:t>
            </a:r>
            <a:r>
              <a:rPr lang="es-ES" dirty="0" err="1"/>
              <a:t>appropriate</a:t>
            </a:r>
            <a:r>
              <a:rPr lang="es-ES" dirty="0"/>
              <a:t>, as </a:t>
            </a:r>
            <a:r>
              <a:rPr lang="es-ES" dirty="0" err="1"/>
              <a:t>well</a:t>
            </a:r>
            <a:r>
              <a:rPr lang="es-ES" dirty="0"/>
              <a:t> as </a:t>
            </a:r>
            <a:r>
              <a:rPr lang="es-ES" dirty="0" err="1"/>
              <a:t>the</a:t>
            </a:r>
            <a:r>
              <a:rPr lang="es-ES" dirty="0"/>
              <a:t> regional and </a:t>
            </a:r>
            <a:r>
              <a:rPr lang="es-ES" dirty="0" err="1"/>
              <a:t>thematic</a:t>
            </a:r>
            <a:r>
              <a:rPr lang="es-ES" dirty="0"/>
              <a:t> data </a:t>
            </a:r>
            <a:r>
              <a:rPr lang="es-ES" dirty="0" err="1"/>
              <a:t>systems</a:t>
            </a:r>
            <a:r>
              <a:rPr lang="es-ES" dirty="0"/>
              <a:t>, </a:t>
            </a:r>
            <a:r>
              <a:rPr lang="es-ES" dirty="0" err="1"/>
              <a:t>it</a:t>
            </a:r>
            <a:r>
              <a:rPr lang="es-ES" dirty="0"/>
              <a:t> </a:t>
            </a:r>
            <a:r>
              <a:rPr lang="es-ES" dirty="0" err="1"/>
              <a:t>goes</a:t>
            </a:r>
            <a:r>
              <a:rPr lang="es-ES" dirty="0"/>
              <a:t> </a:t>
            </a:r>
            <a:r>
              <a:rPr lang="es-ES" dirty="0" err="1"/>
              <a:t>into</a:t>
            </a:r>
            <a:r>
              <a:rPr lang="es-ES" dirty="0"/>
              <a:t> </a:t>
            </a:r>
            <a:r>
              <a:rPr lang="es-ES" dirty="0" err="1"/>
              <a:t>the</a:t>
            </a:r>
            <a:r>
              <a:rPr lang="es-ES" dirty="0"/>
              <a:t> </a:t>
            </a:r>
            <a:r>
              <a:rPr lang="es-ES" dirty="0" err="1"/>
              <a:t>Aphia</a:t>
            </a:r>
            <a:r>
              <a:rPr lang="es-ES" dirty="0"/>
              <a:t> </a:t>
            </a:r>
            <a:r>
              <a:rPr lang="es-ES" dirty="0" err="1"/>
              <a:t>database</a:t>
            </a:r>
            <a:r>
              <a:rPr lang="es-ES" dirty="0"/>
              <a:t> once, and </a:t>
            </a:r>
            <a:r>
              <a:rPr lang="es-ES" dirty="0" err="1"/>
              <a:t>based</a:t>
            </a:r>
            <a:r>
              <a:rPr lang="es-ES" dirty="0"/>
              <a:t> </a:t>
            </a:r>
            <a:r>
              <a:rPr lang="es-ES" dirty="0" err="1"/>
              <a:t>on</a:t>
            </a:r>
            <a:r>
              <a:rPr lang="es-ES" dirty="0"/>
              <a:t> </a:t>
            </a:r>
            <a:r>
              <a:rPr lang="es-ES" dirty="0" err="1"/>
              <a:t>its</a:t>
            </a:r>
            <a:r>
              <a:rPr lang="es-ES" dirty="0"/>
              <a:t> </a:t>
            </a:r>
            <a:r>
              <a:rPr lang="es-ES" dirty="0" err="1"/>
              <a:t>characteristics</a:t>
            </a:r>
            <a:r>
              <a:rPr lang="es-ES" dirty="0"/>
              <a:t>, </a:t>
            </a:r>
            <a:r>
              <a:rPr lang="es-ES" dirty="0" err="1"/>
              <a:t>it</a:t>
            </a:r>
            <a:r>
              <a:rPr lang="es-ES" dirty="0"/>
              <a:t> </a:t>
            </a:r>
            <a:r>
              <a:rPr lang="es-ES" dirty="0" err="1"/>
              <a:t>gets</a:t>
            </a:r>
            <a:r>
              <a:rPr lang="es-ES" dirty="0"/>
              <a:t> </a:t>
            </a:r>
            <a:r>
              <a:rPr lang="es-ES" dirty="0" err="1"/>
              <a:t>contexts</a:t>
            </a:r>
            <a:r>
              <a:rPr lang="es-ES" dirty="0"/>
              <a:t> in </a:t>
            </a:r>
            <a:r>
              <a:rPr lang="es-ES" dirty="0" err="1"/>
              <a:t>all</a:t>
            </a:r>
            <a:r>
              <a:rPr lang="es-ES" dirty="0"/>
              <a:t> </a:t>
            </a:r>
            <a:r>
              <a:rPr lang="es-ES" dirty="0" err="1"/>
              <a:t>the</a:t>
            </a:r>
            <a:r>
              <a:rPr lang="es-ES" dirty="0"/>
              <a:t> </a:t>
            </a:r>
            <a:r>
              <a:rPr lang="es-ES" dirty="0" err="1"/>
              <a:t>relevant</a:t>
            </a:r>
            <a:r>
              <a:rPr lang="es-ES" dirty="0"/>
              <a:t> data </a:t>
            </a:r>
            <a:r>
              <a:rPr lang="es-ES" dirty="0" err="1"/>
              <a:t>systems</a:t>
            </a:r>
            <a:r>
              <a:rPr lang="es-ES" dirty="0"/>
              <a:t>. </a:t>
            </a:r>
            <a:r>
              <a:rPr lang="es-ES" dirty="0" err="1"/>
              <a:t>This</a:t>
            </a:r>
            <a:r>
              <a:rPr lang="es-ES" dirty="0"/>
              <a:t> </a:t>
            </a:r>
            <a:r>
              <a:rPr lang="es-ES" dirty="0" err="1"/>
              <a:t>is</a:t>
            </a:r>
            <a:r>
              <a:rPr lang="es-ES" dirty="0"/>
              <a:t> a </a:t>
            </a:r>
            <a:r>
              <a:rPr lang="es-ES" dirty="0" err="1"/>
              <a:t>european</a:t>
            </a:r>
            <a:r>
              <a:rPr lang="es-ES" dirty="0"/>
              <a:t> </a:t>
            </a:r>
            <a:r>
              <a:rPr lang="es-ES" dirty="0" err="1"/>
              <a:t>invasive</a:t>
            </a:r>
            <a:r>
              <a:rPr lang="es-ES" dirty="0"/>
              <a:t> marine </a:t>
            </a:r>
            <a:r>
              <a:rPr lang="es-ES" dirty="0" err="1"/>
              <a:t>sponge</a:t>
            </a:r>
            <a:r>
              <a:rPr lang="es-ES" dirty="0"/>
              <a:t> </a:t>
            </a:r>
            <a:r>
              <a:rPr lang="es-ES" dirty="0" err="1"/>
              <a:t>species</a:t>
            </a:r>
            <a:r>
              <a:rPr lang="es-ES" dirty="0"/>
              <a:t>, and </a:t>
            </a:r>
            <a:r>
              <a:rPr lang="es-ES" dirty="0" err="1"/>
              <a:t>you</a:t>
            </a:r>
            <a:r>
              <a:rPr lang="es-ES" dirty="0"/>
              <a:t> can </a:t>
            </a:r>
            <a:r>
              <a:rPr lang="es-ES" dirty="0" err="1"/>
              <a:t>find</a:t>
            </a:r>
            <a:r>
              <a:rPr lang="es-ES" dirty="0"/>
              <a:t> </a:t>
            </a:r>
            <a:r>
              <a:rPr lang="es-ES" dirty="0" err="1"/>
              <a:t>it</a:t>
            </a:r>
            <a:r>
              <a:rPr lang="es-ES" dirty="0"/>
              <a:t> in </a:t>
            </a:r>
            <a:r>
              <a:rPr lang="es-ES" dirty="0" err="1"/>
              <a:t>the</a:t>
            </a:r>
            <a:r>
              <a:rPr lang="es-ES" dirty="0"/>
              <a:t> </a:t>
            </a:r>
            <a:r>
              <a:rPr lang="es-ES" dirty="0" err="1"/>
              <a:t>Worms</a:t>
            </a:r>
            <a:r>
              <a:rPr lang="es-ES" dirty="0"/>
              <a:t> </a:t>
            </a:r>
            <a:r>
              <a:rPr lang="es-ES" dirty="0" err="1"/>
              <a:t>database</a:t>
            </a:r>
            <a:r>
              <a:rPr lang="es-ES" dirty="0"/>
              <a:t>, </a:t>
            </a:r>
            <a:r>
              <a:rPr lang="es-ES" dirty="0" err="1"/>
              <a:t>the</a:t>
            </a:r>
            <a:r>
              <a:rPr lang="es-ES" dirty="0"/>
              <a:t> </a:t>
            </a:r>
            <a:r>
              <a:rPr lang="es-ES" dirty="0" err="1"/>
              <a:t>European</a:t>
            </a:r>
            <a:r>
              <a:rPr lang="es-ES" dirty="0"/>
              <a:t> </a:t>
            </a:r>
            <a:r>
              <a:rPr lang="es-ES" dirty="0" err="1"/>
              <a:t>register</a:t>
            </a:r>
            <a:r>
              <a:rPr lang="es-ES" dirty="0"/>
              <a:t> of marine </a:t>
            </a:r>
            <a:r>
              <a:rPr lang="es-ES" dirty="0" err="1"/>
              <a:t>species</a:t>
            </a:r>
            <a:r>
              <a:rPr lang="es-ES" dirty="0"/>
              <a:t>, in </a:t>
            </a:r>
            <a:r>
              <a:rPr lang="es-ES" dirty="0" err="1"/>
              <a:t>the</a:t>
            </a:r>
            <a:r>
              <a:rPr lang="es-ES" dirty="0"/>
              <a:t> IOC HAB data </a:t>
            </a:r>
            <a:r>
              <a:rPr lang="es-ES" dirty="0" err="1"/>
              <a:t>system</a:t>
            </a:r>
            <a:r>
              <a:rPr lang="es-ES" dirty="0"/>
              <a:t> </a:t>
            </a:r>
            <a:r>
              <a:rPr lang="es-ES" dirty="0" err="1"/>
              <a:t>under</a:t>
            </a:r>
            <a:r>
              <a:rPr lang="es-ES" dirty="0"/>
              <a:t> </a:t>
            </a:r>
            <a:r>
              <a:rPr lang="es-ES" dirty="0" err="1"/>
              <a:t>their</a:t>
            </a:r>
            <a:r>
              <a:rPr lang="es-ES" dirty="0"/>
              <a:t> </a:t>
            </a:r>
            <a:r>
              <a:rPr lang="es-ES" dirty="0" err="1"/>
              <a:t>subsection</a:t>
            </a:r>
            <a:r>
              <a:rPr lang="es-ES" dirty="0"/>
              <a:t> </a:t>
            </a:r>
            <a:r>
              <a:rPr lang="es-ES" dirty="0" err="1"/>
              <a:t>on</a:t>
            </a:r>
            <a:r>
              <a:rPr lang="es-ES" dirty="0"/>
              <a:t> </a:t>
            </a:r>
            <a:r>
              <a:rPr lang="es-ES" dirty="0" err="1"/>
              <a:t>foreign</a:t>
            </a:r>
            <a:r>
              <a:rPr lang="es-ES" dirty="0"/>
              <a:t> </a:t>
            </a:r>
            <a:r>
              <a:rPr lang="es-ES" dirty="0" err="1"/>
              <a:t>introduced</a:t>
            </a:r>
            <a:r>
              <a:rPr lang="es-ES" dirty="0"/>
              <a:t> </a:t>
            </a:r>
            <a:r>
              <a:rPr lang="es-ES" dirty="0" err="1"/>
              <a:t>species</a:t>
            </a:r>
            <a:r>
              <a:rPr lang="es-ES" dirty="0"/>
              <a:t>, and </a:t>
            </a:r>
            <a:r>
              <a:rPr lang="es-ES" dirty="0" err="1"/>
              <a:t>the</a:t>
            </a:r>
            <a:r>
              <a:rPr lang="es-ES" dirty="0"/>
              <a:t> global </a:t>
            </a:r>
            <a:r>
              <a:rPr lang="es-ES" dirty="0" err="1"/>
              <a:t>species-based</a:t>
            </a:r>
            <a:r>
              <a:rPr lang="es-ES" dirty="0"/>
              <a:t> </a:t>
            </a:r>
            <a:r>
              <a:rPr lang="es-ES" dirty="0" err="1"/>
              <a:t>database</a:t>
            </a:r>
            <a:r>
              <a:rPr lang="es-ES" dirty="0"/>
              <a:t> </a:t>
            </a:r>
            <a:r>
              <a:rPr lang="es-ES" dirty="0" err="1"/>
              <a:t>it</a:t>
            </a:r>
            <a:r>
              <a:rPr lang="es-ES" dirty="0"/>
              <a:t> </a:t>
            </a:r>
            <a:r>
              <a:rPr lang="es-ES" dirty="0" err="1"/>
              <a:t>belongs</a:t>
            </a:r>
            <a:r>
              <a:rPr lang="es-ES" dirty="0"/>
              <a:t> to, </a:t>
            </a:r>
            <a:r>
              <a:rPr lang="es-ES" dirty="0" err="1"/>
              <a:t>Porifera</a:t>
            </a:r>
            <a:r>
              <a:rPr lang="es-E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indent="0" algn="l" defTabSz="914400" rtl="0" eaLnBrk="1" fontAlgn="auto" latinLnBrk="0" hangingPunct="1">
              <a:lnSpc>
                <a:spcPct val="100000"/>
              </a:lnSpc>
              <a:spcBef>
                <a:spcPts val="0"/>
              </a:spcBef>
              <a:spcAft>
                <a:spcPts val="0"/>
              </a:spcAft>
              <a:buClrTx/>
              <a:buSzTx/>
              <a:buFontTx/>
              <a:buNone/>
              <a:tabLst/>
              <a:defRPr/>
            </a:pPr>
            <a:r>
              <a:rPr lang="es-ES" dirty="0" err="1"/>
              <a:t>Identical</a:t>
            </a:r>
            <a:r>
              <a:rPr lang="es-ES" baseline="0" dirty="0"/>
              <a:t> to </a:t>
            </a:r>
            <a:r>
              <a:rPr lang="es-ES" baseline="0" dirty="0" err="1"/>
              <a:t>previous</a:t>
            </a:r>
            <a:r>
              <a:rPr lang="es-ES" baseline="0" dirty="0"/>
              <a:t> </a:t>
            </a:r>
            <a:r>
              <a:rPr lang="es-ES" baseline="0" dirty="0" err="1"/>
              <a:t>slide</a:t>
            </a:r>
            <a:r>
              <a:rPr lang="es-ES" baseline="0" dirty="0"/>
              <a:t>, </a:t>
            </a:r>
            <a:r>
              <a:rPr lang="es-ES" baseline="0" dirty="0" err="1"/>
              <a:t>but</a:t>
            </a:r>
            <a:r>
              <a:rPr lang="es-ES" baseline="0" dirty="0"/>
              <a:t> </a:t>
            </a:r>
            <a:r>
              <a:rPr lang="es-ES" baseline="0" dirty="0" err="1"/>
              <a:t>with</a:t>
            </a:r>
            <a:r>
              <a:rPr lang="es-ES" baseline="0" dirty="0"/>
              <a:t> </a:t>
            </a:r>
            <a:r>
              <a:rPr lang="es-ES" baseline="0" dirty="0" err="1"/>
              <a:t>an</a:t>
            </a:r>
            <a:r>
              <a:rPr lang="es-ES" baseline="0" dirty="0"/>
              <a:t> </a:t>
            </a:r>
            <a:r>
              <a:rPr lang="es-ES" baseline="0" dirty="0" err="1"/>
              <a:t>example</a:t>
            </a:r>
            <a:r>
              <a:rPr lang="es-ES" baseline="0" dirty="0"/>
              <a:t> to </a:t>
            </a:r>
            <a:r>
              <a:rPr lang="es-ES" baseline="0" dirty="0" err="1"/>
              <a:t>illustrate</a:t>
            </a:r>
            <a:r>
              <a:rPr lang="es-ES" baseline="0" dirty="0"/>
              <a:t> </a:t>
            </a:r>
            <a:r>
              <a:rPr lang="es-ES" baseline="0" dirty="0" err="1"/>
              <a:t>the</a:t>
            </a:r>
            <a:r>
              <a:rPr lang="es-ES" baseline="0" dirty="0"/>
              <a:t> </a:t>
            </a:r>
            <a:r>
              <a:rPr lang="es-ES" baseline="0" dirty="0" err="1"/>
              <a:t>fact</a:t>
            </a:r>
            <a:r>
              <a:rPr lang="es-ES" baseline="0" dirty="0"/>
              <a:t> </a:t>
            </a:r>
            <a:r>
              <a:rPr lang="es-ES" baseline="0" dirty="0" err="1"/>
              <a:t>that</a:t>
            </a:r>
            <a:r>
              <a:rPr lang="es-ES" baseline="0" dirty="0"/>
              <a:t> a </a:t>
            </a:r>
            <a:r>
              <a:rPr lang="es-ES" baseline="0" dirty="0" err="1"/>
              <a:t>name</a:t>
            </a:r>
            <a:r>
              <a:rPr lang="es-ES" baseline="0" dirty="0"/>
              <a:t> </a:t>
            </a:r>
            <a:r>
              <a:rPr lang="es-ES" baseline="0" dirty="0" err="1"/>
              <a:t>only</a:t>
            </a:r>
            <a:r>
              <a:rPr lang="es-ES" baseline="0" dirty="0"/>
              <a:t> </a:t>
            </a:r>
            <a:r>
              <a:rPr lang="es-ES" baseline="0" dirty="0" err="1"/>
              <a:t>gets</a:t>
            </a:r>
            <a:r>
              <a:rPr lang="es-ES" baseline="0" dirty="0"/>
              <a:t> </a:t>
            </a:r>
            <a:r>
              <a:rPr lang="es-ES" baseline="0" dirty="0" err="1"/>
              <a:t>added</a:t>
            </a:r>
            <a:r>
              <a:rPr lang="es-ES" baseline="0" dirty="0"/>
              <a:t> once </a:t>
            </a:r>
            <a:r>
              <a:rPr lang="es-ES" baseline="0" dirty="0" err="1"/>
              <a:t>into</a:t>
            </a:r>
            <a:r>
              <a:rPr lang="es-ES" baseline="0" dirty="0"/>
              <a:t> </a:t>
            </a:r>
            <a:r>
              <a:rPr lang="es-ES" baseline="0" dirty="0" err="1"/>
              <a:t>the</a:t>
            </a:r>
            <a:r>
              <a:rPr lang="es-ES" baseline="0" dirty="0"/>
              <a:t> </a:t>
            </a:r>
            <a:r>
              <a:rPr lang="es-ES" baseline="0" dirty="0" err="1"/>
              <a:t>Aphia</a:t>
            </a:r>
            <a:r>
              <a:rPr lang="es-ES" baseline="0" dirty="0"/>
              <a:t> </a:t>
            </a:r>
            <a:r>
              <a:rPr lang="es-ES" baseline="0" dirty="0" err="1"/>
              <a:t>database</a:t>
            </a:r>
            <a:r>
              <a:rPr lang="es-ES" baseline="0" dirty="0"/>
              <a:t> and – </a:t>
            </a:r>
            <a:r>
              <a:rPr lang="es-ES" baseline="0" dirty="0" err="1"/>
              <a:t>based</a:t>
            </a:r>
            <a:r>
              <a:rPr lang="es-ES" baseline="0" dirty="0"/>
              <a:t> </a:t>
            </a:r>
            <a:r>
              <a:rPr lang="es-ES" baseline="0" dirty="0" err="1"/>
              <a:t>on</a:t>
            </a:r>
            <a:r>
              <a:rPr lang="es-ES" baseline="0" dirty="0"/>
              <a:t> </a:t>
            </a:r>
            <a:r>
              <a:rPr lang="es-ES" baseline="0" dirty="0" err="1"/>
              <a:t>its</a:t>
            </a:r>
            <a:r>
              <a:rPr lang="es-ES" baseline="0" dirty="0"/>
              <a:t> </a:t>
            </a:r>
            <a:r>
              <a:rPr lang="es-ES" baseline="0" dirty="0" err="1"/>
              <a:t>characteristics</a:t>
            </a:r>
            <a:r>
              <a:rPr lang="es-ES" baseline="0" dirty="0"/>
              <a:t>: </a:t>
            </a:r>
            <a:r>
              <a:rPr lang="es-ES" baseline="0" dirty="0" err="1"/>
              <a:t>taxonomical</a:t>
            </a:r>
            <a:r>
              <a:rPr lang="es-ES" baseline="0" dirty="0"/>
              <a:t>, </a:t>
            </a:r>
            <a:r>
              <a:rPr lang="es-ES" baseline="0" dirty="0" err="1"/>
              <a:t>geographical</a:t>
            </a:r>
            <a:r>
              <a:rPr lang="es-ES" baseline="0" dirty="0"/>
              <a:t> </a:t>
            </a:r>
            <a:r>
              <a:rPr lang="es-ES" baseline="0" dirty="0" err="1"/>
              <a:t>or</a:t>
            </a:r>
            <a:r>
              <a:rPr lang="es-ES" baseline="0" dirty="0"/>
              <a:t> </a:t>
            </a:r>
            <a:r>
              <a:rPr lang="es-ES" baseline="0" dirty="0" err="1"/>
              <a:t>other</a:t>
            </a:r>
            <a:r>
              <a:rPr lang="es-ES" baseline="0" dirty="0"/>
              <a:t> – </a:t>
            </a:r>
            <a:r>
              <a:rPr lang="es-ES" baseline="0" dirty="0" err="1"/>
              <a:t>it</a:t>
            </a:r>
            <a:r>
              <a:rPr lang="es-ES" baseline="0" dirty="0"/>
              <a:t> </a:t>
            </a:r>
            <a:r>
              <a:rPr lang="es-ES" baseline="0" dirty="0" err="1"/>
              <a:t>gets</a:t>
            </a:r>
            <a:r>
              <a:rPr lang="es-ES" baseline="0" dirty="0"/>
              <a:t> a </a:t>
            </a:r>
            <a:r>
              <a:rPr lang="es-ES" baseline="0" dirty="0" err="1"/>
              <a:t>specific</a:t>
            </a:r>
            <a:r>
              <a:rPr lang="es-ES" baseline="0" dirty="0"/>
              <a:t> </a:t>
            </a:r>
            <a:r>
              <a:rPr lang="es-ES" baseline="0" dirty="0" err="1"/>
              <a:t>context</a:t>
            </a:r>
            <a:r>
              <a:rPr lang="es-ES" baseline="0" dirty="0"/>
              <a:t> (</a:t>
            </a:r>
            <a:r>
              <a:rPr lang="es-ES" baseline="0" dirty="0" err="1"/>
              <a:t>or</a:t>
            </a:r>
            <a:r>
              <a:rPr lang="es-ES" baseline="0" dirty="0"/>
              <a:t> </a:t>
            </a:r>
            <a:r>
              <a:rPr lang="es-ES" baseline="0" dirty="0" err="1"/>
              <a:t>contexts</a:t>
            </a:r>
            <a:r>
              <a:rPr lang="es-ES" baseline="0" dirty="0"/>
              <a:t>) and can be </a:t>
            </a:r>
            <a:r>
              <a:rPr lang="es-ES" baseline="0" dirty="0" err="1"/>
              <a:t>shown</a:t>
            </a:r>
            <a:r>
              <a:rPr lang="es-ES" baseline="0" dirty="0"/>
              <a:t> in </a:t>
            </a:r>
            <a:r>
              <a:rPr lang="es-ES" baseline="0" dirty="0" err="1"/>
              <a:t>several</a:t>
            </a:r>
            <a:r>
              <a:rPr lang="es-ES" baseline="0" dirty="0"/>
              <a:t> of </a:t>
            </a:r>
            <a:r>
              <a:rPr lang="es-ES" baseline="0" dirty="0" err="1"/>
              <a:t>the</a:t>
            </a:r>
            <a:r>
              <a:rPr lang="es-ES" baseline="0" dirty="0"/>
              <a:t> </a:t>
            </a:r>
            <a:r>
              <a:rPr lang="es-ES" baseline="0" dirty="0" err="1"/>
              <a:t>available</a:t>
            </a:r>
            <a:r>
              <a:rPr lang="es-ES" baseline="0" dirty="0"/>
              <a:t> </a:t>
            </a:r>
            <a:r>
              <a:rPr lang="es-ES" baseline="0" dirty="0" err="1"/>
              <a:t>species</a:t>
            </a:r>
            <a:r>
              <a:rPr lang="es-ES" baseline="0" dirty="0"/>
              <a:t> </a:t>
            </a:r>
            <a:r>
              <a:rPr lang="es-ES" baseline="0" dirty="0" err="1"/>
              <a:t>registers</a:t>
            </a:r>
            <a:r>
              <a:rPr lang="es-ES" baseline="0" dirty="0"/>
              <a:t>.</a:t>
            </a:r>
            <a:endParaRPr lang="nl-BE" dirty="0"/>
          </a:p>
          <a:p>
            <a:endParaRPr lang="es-ES" dirty="0">
              <a:hlinkClick r:id="rId3"/>
            </a:endParaRPr>
          </a:p>
          <a:p>
            <a:r>
              <a:rPr lang="es-ES" i="1" dirty="0" err="1">
                <a:hlinkClick r:id="rId3"/>
              </a:rPr>
              <a:t>Haliclona</a:t>
            </a:r>
            <a:r>
              <a:rPr lang="es-ES" i="1" dirty="0">
                <a:hlinkClick r:id="rId3"/>
              </a:rPr>
              <a:t> (</a:t>
            </a:r>
            <a:r>
              <a:rPr lang="es-ES" i="1" dirty="0" err="1">
                <a:hlinkClick r:id="rId3"/>
              </a:rPr>
              <a:t>Soestella</a:t>
            </a:r>
            <a:r>
              <a:rPr lang="es-ES" i="1" dirty="0">
                <a:hlinkClick r:id="rId3"/>
              </a:rPr>
              <a:t>) </a:t>
            </a:r>
            <a:r>
              <a:rPr lang="es-ES" i="1" dirty="0" err="1">
                <a:hlinkClick r:id="rId3"/>
              </a:rPr>
              <a:t>xena</a:t>
            </a:r>
            <a:r>
              <a:rPr lang="es-ES" dirty="0">
                <a:hlinkClick r:id="rId3"/>
              </a:rPr>
              <a:t> De </a:t>
            </a:r>
            <a:r>
              <a:rPr lang="es-ES" dirty="0" err="1">
                <a:hlinkClick r:id="rId3"/>
              </a:rPr>
              <a:t>Weerdt</a:t>
            </a:r>
            <a:r>
              <a:rPr lang="es-ES" dirty="0">
                <a:hlinkClick r:id="rId3"/>
              </a:rPr>
              <a:t>, 1986</a:t>
            </a:r>
            <a:r>
              <a:rPr lang="es-ES" dirty="0"/>
              <a:t> =&gt; marine </a:t>
            </a:r>
            <a:r>
              <a:rPr lang="es-ES" dirty="0" err="1"/>
              <a:t>sponge</a:t>
            </a:r>
            <a:r>
              <a:rPr lang="es-ES" dirty="0"/>
              <a:t> </a:t>
            </a:r>
            <a:r>
              <a:rPr lang="es-ES" dirty="0" err="1"/>
              <a:t>species</a:t>
            </a:r>
            <a:r>
              <a:rPr lang="es-ES" dirty="0"/>
              <a:t>, </a:t>
            </a:r>
            <a:r>
              <a:rPr lang="es-ES" dirty="0" err="1"/>
              <a:t>alien</a:t>
            </a:r>
            <a:r>
              <a:rPr lang="es-ES" dirty="0"/>
              <a:t> &amp; </a:t>
            </a:r>
            <a:r>
              <a:rPr lang="es-ES" dirty="0" err="1"/>
              <a:t>european</a:t>
            </a:r>
            <a:endParaRPr lang="es-ES" dirty="0"/>
          </a:p>
          <a:p>
            <a:endParaRPr lang="es-ES" dirty="0"/>
          </a:p>
        </p:txBody>
      </p:sp>
      <p:sp>
        <p:nvSpPr>
          <p:cNvPr id="4" name="Slide Number Placeholder 3"/>
          <p:cNvSpPr>
            <a:spLocks noGrp="1"/>
          </p:cNvSpPr>
          <p:nvPr>
            <p:ph type="sldNum" sz="quarter" idx="10"/>
          </p:nvPr>
        </p:nvSpPr>
        <p:spPr/>
        <p:txBody>
          <a:bodyPr/>
          <a:lstStyle/>
          <a:p>
            <a:fld id="{39DC604F-FC4C-4BA5-A0A4-5B4B2AB63882}" type="slidenum">
              <a:rPr lang="nl-BE" smtClean="0"/>
              <a:t>32</a:t>
            </a:fld>
            <a:endParaRPr lang="nl-BE"/>
          </a:p>
        </p:txBody>
      </p:sp>
    </p:spTree>
    <p:extLst>
      <p:ext uri="{BB962C8B-B14F-4D97-AF65-F5344CB8AC3E}">
        <p14:creationId xmlns:p14="http://schemas.microsoft.com/office/powerpoint/2010/main" val="2997942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pPr marL="158750" indent="0">
              <a:buNone/>
            </a:pPr>
            <a:r>
              <a:rPr lang="en-US" sz="1200" b="0" i="0" u="none" strike="noStrike" kern="1200" baseline="0" dirty="0">
                <a:solidFill>
                  <a:schemeClr val="tx1"/>
                </a:solidFill>
                <a:latin typeface="+mn-lt"/>
                <a:ea typeface="+mn-ea"/>
                <a:cs typeface="+mn-cs"/>
              </a:rPr>
              <a:t>There are a few ways </a:t>
            </a: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relates to other data systems, and they fall into four broad categories can be identified: </a:t>
            </a:r>
          </a:p>
          <a:p>
            <a:pPr marL="158750" indent="0">
              <a:buNone/>
            </a:pPr>
            <a:endParaRPr lang="en-US" sz="1200" b="0" i="0" u="none" strike="noStrike" kern="1200" baseline="0" dirty="0">
              <a:solidFill>
                <a:schemeClr val="tx1"/>
              </a:solidFill>
              <a:latin typeface="+mn-lt"/>
              <a:ea typeface="+mn-ea"/>
              <a:cs typeface="+mn-cs"/>
            </a:endParaRP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 data supplier to other systems,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an integrator of relevant data from other systems,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 quality control tool for the (taxonomic) content of other systems, projects and initiatives or </a:t>
            </a:r>
          </a:p>
          <a:p>
            <a:pPr marL="228600" indent="-228600">
              <a:buAutoNum type="arabicParenBoth"/>
            </a:pPr>
            <a:r>
              <a:rPr lang="en-US" sz="1200" b="0" i="0" u="none" strike="noStrike" kern="1200" baseline="0" dirty="0" err="1">
                <a:solidFill>
                  <a:schemeClr val="tx1"/>
                </a:solidFill>
                <a:latin typeface="+mn-lt"/>
                <a:ea typeface="+mn-ea"/>
                <a:cs typeface="+mn-cs"/>
              </a:rPr>
              <a:t>Aphia</a:t>
            </a:r>
            <a:r>
              <a:rPr lang="en-US" sz="1200" b="0" i="0" u="none" strike="noStrike" kern="1200" baseline="0" dirty="0">
                <a:solidFill>
                  <a:schemeClr val="tx1"/>
                </a:solidFill>
                <a:latin typeface="+mn-lt"/>
                <a:ea typeface="+mn-ea"/>
                <a:cs typeface="+mn-cs"/>
              </a:rPr>
              <a:t> as an infrastructure to host and rescue databases at the risk of being lost. </a:t>
            </a:r>
          </a:p>
          <a:p>
            <a:pPr marL="228600" indent="-228600">
              <a:buAutoNum type="arabicParenBoth"/>
            </a:pPr>
            <a:endParaRPr lang="en-US" sz="1200" b="0" i="0" u="none" strike="noStrike" kern="1200" baseline="0" dirty="0">
              <a:solidFill>
                <a:schemeClr val="tx1"/>
              </a:solidFill>
              <a:latin typeface="+mn-lt"/>
              <a:ea typeface="+mn-ea"/>
              <a:cs typeface="+mn-cs"/>
            </a:endParaRPr>
          </a:p>
          <a:p>
            <a:pPr marL="0" indent="0">
              <a:buNone/>
            </a:pPr>
            <a:r>
              <a:rPr lang="en-US" sz="1200" b="0" i="0" u="none" strike="noStrike" kern="1200" baseline="0" dirty="0" err="1">
                <a:solidFill>
                  <a:schemeClr val="tx1"/>
                </a:solidFill>
                <a:latin typeface="+mn-lt"/>
                <a:ea typeface="+mn-ea"/>
                <a:cs typeface="+mn-cs"/>
              </a:rPr>
              <a:t>NeMys</a:t>
            </a:r>
            <a:r>
              <a:rPr lang="en-US" sz="1200" b="0" i="0" u="none" strike="noStrike" kern="1200" baseline="0" dirty="0">
                <a:solidFill>
                  <a:schemeClr val="tx1"/>
                </a:solidFill>
                <a:latin typeface="+mn-lt"/>
                <a:ea typeface="+mn-ea"/>
                <a:cs typeface="+mn-cs"/>
              </a:rPr>
              <a:t>: World List of Free-living Marine Nematodes; </a:t>
            </a:r>
          </a:p>
          <a:p>
            <a:pPr marL="0" indent="0">
              <a:buNone/>
            </a:pPr>
            <a:r>
              <a:rPr lang="en-US" sz="1200" b="0" i="0" u="none" strike="noStrike" kern="1200" baseline="0" dirty="0">
                <a:solidFill>
                  <a:schemeClr val="tx1"/>
                </a:solidFill>
                <a:latin typeface="+mn-lt"/>
                <a:ea typeface="+mn-ea"/>
                <a:cs typeface="+mn-cs"/>
              </a:rPr>
              <a:t>IRMNG: </a:t>
            </a:r>
            <a:r>
              <a:rPr lang="nl-BE" sz="1200" b="0" i="0" u="none" strike="noStrike" kern="1200" baseline="0" dirty="0">
                <a:solidFill>
                  <a:schemeClr val="tx1"/>
                </a:solidFill>
                <a:latin typeface="+mn-lt"/>
                <a:ea typeface="+mn-ea"/>
                <a:cs typeface="+mn-cs"/>
              </a:rPr>
              <a:t>Interim Register </a:t>
            </a:r>
            <a:r>
              <a:rPr lang="nl-BE" sz="1200" b="0" i="0" u="none" strike="noStrike" kern="1200" baseline="0" dirty="0" err="1">
                <a:solidFill>
                  <a:schemeClr val="tx1"/>
                </a:solidFill>
                <a:latin typeface="+mn-lt"/>
                <a:ea typeface="+mn-ea"/>
                <a:cs typeface="+mn-cs"/>
              </a:rPr>
              <a:t>for</a:t>
            </a:r>
            <a:r>
              <a:rPr lang="nl-BE" sz="1200" b="0" i="0" u="none" strike="noStrike" kern="1200" baseline="0" dirty="0">
                <a:solidFill>
                  <a:schemeClr val="tx1"/>
                </a:solidFill>
                <a:latin typeface="+mn-lt"/>
                <a:ea typeface="+mn-ea"/>
                <a:cs typeface="+mn-cs"/>
              </a:rPr>
              <a:t> Marine &amp; Non-marine Genera; </a:t>
            </a:r>
          </a:p>
          <a:p>
            <a:pPr marL="0" indent="0">
              <a:buNone/>
            </a:pPr>
            <a:r>
              <a:rPr lang="nl-BE" sz="1200" b="0" i="0" u="none" strike="noStrike" kern="1200" baseline="0" dirty="0">
                <a:solidFill>
                  <a:schemeClr val="tx1"/>
                </a:solidFill>
                <a:latin typeface="+mn-lt"/>
                <a:ea typeface="+mn-ea"/>
                <a:cs typeface="+mn-cs"/>
              </a:rPr>
              <a:t>CLEMAM: Checklist of European Marine </a:t>
            </a:r>
            <a:r>
              <a:rPr lang="nl-BE" sz="1200" b="0" i="0" u="none" strike="noStrike" kern="1200" baseline="0" dirty="0" err="1">
                <a:solidFill>
                  <a:schemeClr val="tx1"/>
                </a:solidFill>
                <a:latin typeface="+mn-lt"/>
                <a:ea typeface="+mn-ea"/>
                <a:cs typeface="+mn-cs"/>
              </a:rPr>
              <a:t>Molluscs</a:t>
            </a:r>
            <a:r>
              <a:rPr lang="nl-BE" sz="1200" b="0" i="0" u="none" strike="noStrike" kern="1200" baseline="0" dirty="0">
                <a:solidFill>
                  <a:schemeClr val="tx1"/>
                </a:solidFill>
                <a:latin typeface="+mn-lt"/>
                <a:ea typeface="+mn-ea"/>
                <a:cs typeface="+mn-cs"/>
              </a:rPr>
              <a:t>; </a:t>
            </a:r>
          </a:p>
          <a:p>
            <a:pPr marL="0" indent="0">
              <a:buNone/>
            </a:pPr>
            <a:r>
              <a:rPr lang="nl-BE" sz="1200" b="0" i="0" u="none" strike="noStrike" kern="1200" baseline="0" dirty="0" err="1">
                <a:solidFill>
                  <a:schemeClr val="tx1"/>
                </a:solidFill>
                <a:latin typeface="+mn-lt"/>
                <a:ea typeface="+mn-ea"/>
                <a:cs typeface="+mn-cs"/>
              </a:rPr>
              <a:t>Compositae</a:t>
            </a:r>
            <a:r>
              <a:rPr lang="nl-BE" sz="1200" b="0" i="0" u="none" strike="noStrike" kern="1200" baseline="0" dirty="0">
                <a:solidFill>
                  <a:schemeClr val="tx1"/>
                </a:solidFill>
                <a:latin typeface="+mn-lt"/>
                <a:ea typeface="+mn-ea"/>
                <a:cs typeface="+mn-cs"/>
              </a:rPr>
              <a:t>: Global </a:t>
            </a:r>
            <a:r>
              <a:rPr lang="nl-BE" sz="1200" b="0" i="0" u="none" strike="noStrike" kern="1200" baseline="0" dirty="0" err="1">
                <a:solidFill>
                  <a:schemeClr val="tx1"/>
                </a:solidFill>
                <a:latin typeface="+mn-lt"/>
                <a:ea typeface="+mn-ea"/>
                <a:cs typeface="+mn-cs"/>
              </a:rPr>
              <a:t>Compositae</a:t>
            </a:r>
            <a:r>
              <a:rPr lang="nl-BE" sz="1200" b="0" i="0" u="none" strike="noStrike" kern="1200" baseline="0" dirty="0">
                <a:solidFill>
                  <a:schemeClr val="tx1"/>
                </a:solidFill>
                <a:latin typeface="+mn-lt"/>
                <a:ea typeface="+mn-ea"/>
                <a:cs typeface="+mn-cs"/>
              </a:rPr>
              <a:t> Checklist; </a:t>
            </a:r>
          </a:p>
          <a:p>
            <a:pPr marL="0" indent="0">
              <a:buNone/>
            </a:pPr>
            <a:r>
              <a:rPr lang="nl-BE" sz="1200" b="0" i="0" u="none" strike="noStrike" kern="1200" baseline="0" dirty="0">
                <a:solidFill>
                  <a:schemeClr val="tx1"/>
                </a:solidFill>
                <a:latin typeface="+mn-lt"/>
                <a:ea typeface="+mn-ea"/>
                <a:cs typeface="+mn-cs"/>
              </a:rPr>
              <a:t>OBIS: Ocean </a:t>
            </a:r>
            <a:r>
              <a:rPr lang="nl-BE" sz="1200" b="0" i="0" u="none" strike="noStrike" kern="1200" baseline="0" dirty="0" err="1">
                <a:solidFill>
                  <a:schemeClr val="tx1"/>
                </a:solidFill>
                <a:latin typeface="+mn-lt"/>
                <a:ea typeface="+mn-ea"/>
                <a:cs typeface="+mn-cs"/>
              </a:rPr>
              <a:t>Biogeographic</a:t>
            </a:r>
            <a:r>
              <a:rPr lang="nl-BE" sz="1200" b="0" i="0" u="none" strike="noStrike" kern="1200" baseline="0" dirty="0">
                <a:solidFill>
                  <a:schemeClr val="tx1"/>
                </a:solidFill>
                <a:latin typeface="+mn-lt"/>
                <a:ea typeface="+mn-ea"/>
                <a:cs typeface="+mn-cs"/>
              </a:rPr>
              <a:t> Information System; </a:t>
            </a:r>
          </a:p>
          <a:p>
            <a:pPr marL="0" indent="0">
              <a:buNone/>
            </a:pPr>
            <a:r>
              <a:rPr lang="nl-BE" sz="1200" b="0" i="0" u="none" strike="noStrike" kern="1200" baseline="0" dirty="0" err="1">
                <a:solidFill>
                  <a:schemeClr val="tx1"/>
                </a:solidFill>
                <a:latin typeface="+mn-lt"/>
                <a:ea typeface="+mn-ea"/>
                <a:cs typeface="+mn-cs"/>
              </a:rPr>
              <a:t>EurOBIS</a:t>
            </a:r>
            <a:r>
              <a:rPr lang="nl-BE" sz="1200" b="0" i="0" u="none" strike="noStrike" kern="1200" baseline="0" dirty="0">
                <a:solidFill>
                  <a:schemeClr val="tx1"/>
                </a:solidFill>
                <a:latin typeface="+mn-lt"/>
                <a:ea typeface="+mn-ea"/>
                <a:cs typeface="+mn-cs"/>
              </a:rPr>
              <a:t>: European node of OBIS; </a:t>
            </a:r>
          </a:p>
          <a:p>
            <a:pPr marL="0" indent="0">
              <a:buNone/>
            </a:pPr>
            <a:r>
              <a:rPr lang="nl-BE" sz="1200" b="0" i="0" u="none" strike="noStrike" kern="1200" baseline="0" dirty="0">
                <a:solidFill>
                  <a:schemeClr val="tx1"/>
                </a:solidFill>
                <a:latin typeface="+mn-lt"/>
                <a:ea typeface="+mn-ea"/>
                <a:cs typeface="+mn-cs"/>
              </a:rPr>
              <a:t>Marine VRE: Marine Virtual </a:t>
            </a:r>
            <a:r>
              <a:rPr lang="en-US" sz="1200" b="0" i="0" u="none" strike="noStrike" kern="1200" baseline="0" dirty="0">
                <a:solidFill>
                  <a:schemeClr val="tx1"/>
                </a:solidFill>
                <a:latin typeface="+mn-lt"/>
                <a:ea typeface="+mn-ea"/>
                <a:cs typeface="+mn-cs"/>
              </a:rPr>
              <a:t>Research Environment; </a:t>
            </a:r>
          </a:p>
          <a:p>
            <a:pPr marL="0" indent="0">
              <a:buNone/>
            </a:pPr>
            <a:r>
              <a:rPr lang="en-US" sz="1200" b="0" i="0" u="none" strike="noStrike" kern="1200" baseline="0" dirty="0">
                <a:solidFill>
                  <a:schemeClr val="tx1"/>
                </a:solidFill>
                <a:latin typeface="+mn-lt"/>
                <a:ea typeface="+mn-ea"/>
                <a:cs typeface="+mn-cs"/>
              </a:rPr>
              <a:t>GBIF: Global Biodiversity Information Facility; </a:t>
            </a:r>
          </a:p>
          <a:p>
            <a:pPr marL="0" indent="0">
              <a:buNone/>
            </a:pPr>
            <a:r>
              <a:rPr lang="en-US" sz="1200" b="0" i="0" u="none" strike="noStrike" kern="1200" baseline="0" dirty="0" err="1">
                <a:solidFill>
                  <a:schemeClr val="tx1"/>
                </a:solidFill>
                <a:latin typeface="+mn-lt"/>
                <a:ea typeface="+mn-ea"/>
                <a:cs typeface="+mn-cs"/>
              </a:rPr>
              <a:t>Turbellaria</a:t>
            </a:r>
            <a:r>
              <a:rPr lang="en-US"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Turbellarian</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Taxonomic</a:t>
            </a:r>
            <a:r>
              <a:rPr lang="nl-BE" sz="1200" b="0" i="0" u="none" strike="noStrike" kern="1200" baseline="0" dirty="0">
                <a:solidFill>
                  <a:schemeClr val="tx1"/>
                </a:solidFill>
                <a:latin typeface="+mn-lt"/>
                <a:ea typeface="+mn-ea"/>
                <a:cs typeface="+mn-cs"/>
              </a:rPr>
              <a:t> Database; </a:t>
            </a:r>
          </a:p>
          <a:p>
            <a:pPr marL="0" indent="0">
              <a:buNone/>
            </a:pPr>
            <a:r>
              <a:rPr lang="nl-BE" sz="1200" b="0" i="0" u="none" strike="noStrike" kern="1200" baseline="0" dirty="0" err="1">
                <a:solidFill>
                  <a:schemeClr val="tx1"/>
                </a:solidFill>
                <a:latin typeface="+mn-lt"/>
                <a:ea typeface="+mn-ea"/>
                <a:cs typeface="+mn-cs"/>
              </a:rPr>
              <a:t>Ctenophora</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Phylum</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Ctenophora</a:t>
            </a:r>
            <a:r>
              <a:rPr lang="nl-BE" sz="1200" b="0" i="0" u="none" strike="noStrike" kern="1200" baseline="0" dirty="0">
                <a:solidFill>
                  <a:schemeClr val="tx1"/>
                </a:solidFill>
                <a:latin typeface="+mn-lt"/>
                <a:ea typeface="+mn-ea"/>
                <a:cs typeface="+mn-cs"/>
              </a:rPr>
              <a:t>: list of </a:t>
            </a:r>
            <a:r>
              <a:rPr lang="nl-BE" sz="1200" b="0" i="0" u="none" strike="noStrike" kern="1200" baseline="0" dirty="0" err="1">
                <a:solidFill>
                  <a:schemeClr val="tx1"/>
                </a:solidFill>
                <a:latin typeface="+mn-lt"/>
                <a:ea typeface="+mn-ea"/>
                <a:cs typeface="+mn-cs"/>
              </a:rPr>
              <a:t>all</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valid</a:t>
            </a:r>
            <a:r>
              <a:rPr lang="nl-BE" sz="1200" b="0" i="0" u="none" strike="noStrike" kern="1200" baseline="0" dirty="0">
                <a:solidFill>
                  <a:schemeClr val="tx1"/>
                </a:solidFill>
                <a:latin typeface="+mn-lt"/>
                <a:ea typeface="+mn-ea"/>
                <a:cs typeface="+mn-cs"/>
              </a:rPr>
              <a:t> species </a:t>
            </a:r>
            <a:r>
              <a:rPr lang="en-US" sz="1200" b="0" i="0" u="none" strike="noStrike" kern="1200" baseline="0" dirty="0">
                <a:solidFill>
                  <a:schemeClr val="tx1"/>
                </a:solidFill>
                <a:latin typeface="+mn-lt"/>
                <a:ea typeface="+mn-ea"/>
                <a:cs typeface="+mn-cs"/>
              </a:rPr>
              <a:t>names; </a:t>
            </a:r>
          </a:p>
          <a:p>
            <a:pPr marL="0" indent="0">
              <a:buNone/>
            </a:pPr>
            <a:r>
              <a:rPr lang="en-US" sz="1200" b="0" i="0" u="none" strike="noStrike" kern="1200" baseline="0" dirty="0">
                <a:solidFill>
                  <a:schemeClr val="tx1"/>
                </a:solidFill>
                <a:latin typeface="+mn-lt"/>
                <a:ea typeface="+mn-ea"/>
                <a:cs typeface="+mn-cs"/>
              </a:rPr>
              <a:t>IF: Index </a:t>
            </a:r>
            <a:r>
              <a:rPr lang="en-US" sz="1200" b="0" i="0" u="none" strike="noStrike" kern="1200" baseline="0" dirty="0" err="1">
                <a:solidFill>
                  <a:schemeClr val="tx1"/>
                </a:solidFill>
                <a:latin typeface="+mn-lt"/>
                <a:ea typeface="+mn-ea"/>
                <a:cs typeface="+mn-cs"/>
              </a:rPr>
              <a:t>Fungorum</a:t>
            </a:r>
            <a:r>
              <a:rPr lang="en-US" sz="1200" b="0" i="0" u="none" strike="noStrike" kern="1200" baseline="0" dirty="0">
                <a:solidFill>
                  <a:schemeClr val="tx1"/>
                </a:solidFill>
                <a:latin typeface="+mn-lt"/>
                <a:ea typeface="+mn-ea"/>
                <a:cs typeface="+mn-cs"/>
              </a:rPr>
              <a:t>; </a:t>
            </a:r>
          </a:p>
          <a:p>
            <a:pPr marL="0" indent="0">
              <a:buNone/>
            </a:pPr>
            <a:r>
              <a:rPr lang="en-US" sz="1200" b="0" i="0" u="none" strike="noStrike" kern="1200" baseline="0" dirty="0">
                <a:solidFill>
                  <a:schemeClr val="tx1"/>
                </a:solidFill>
                <a:latin typeface="+mn-lt"/>
                <a:ea typeface="+mn-ea"/>
                <a:cs typeface="+mn-cs"/>
              </a:rPr>
              <a:t>ICTV: International Committee on Taxonomy of Viruses;</a:t>
            </a:r>
          </a:p>
          <a:p>
            <a:r>
              <a:rPr lang="nl-BE" sz="1200" b="0" i="0" u="none" strike="noStrike" kern="1200" baseline="0" dirty="0" err="1">
                <a:solidFill>
                  <a:schemeClr val="tx1"/>
                </a:solidFill>
                <a:latin typeface="+mn-lt"/>
                <a:ea typeface="+mn-ea"/>
                <a:cs typeface="+mn-cs"/>
              </a:rPr>
              <a:t>Bryozoa</a:t>
            </a:r>
            <a:r>
              <a:rPr lang="nl-BE" sz="1200" b="0" i="0" u="none" strike="noStrike" kern="1200" baseline="0" dirty="0">
                <a:solidFill>
                  <a:schemeClr val="tx1"/>
                </a:solidFill>
                <a:latin typeface="+mn-lt"/>
                <a:ea typeface="+mn-ea"/>
                <a:cs typeface="+mn-cs"/>
              </a:rPr>
              <a:t>: Recent &amp; Fossil </a:t>
            </a:r>
            <a:r>
              <a:rPr lang="nl-BE" sz="1200" b="0" i="0" u="none" strike="noStrike" kern="1200" baseline="0" dirty="0" err="1">
                <a:solidFill>
                  <a:schemeClr val="tx1"/>
                </a:solidFill>
                <a:latin typeface="+mn-lt"/>
                <a:ea typeface="+mn-ea"/>
                <a:cs typeface="+mn-cs"/>
              </a:rPr>
              <a:t>Bryozoa</a:t>
            </a:r>
            <a:r>
              <a:rPr lang="nl-BE" sz="1200" b="0" i="0" u="none" strike="noStrike" kern="1200" baseline="0" dirty="0">
                <a:solidFill>
                  <a:schemeClr val="tx1"/>
                </a:solidFill>
                <a:latin typeface="+mn-lt"/>
                <a:ea typeface="+mn-ea"/>
                <a:cs typeface="+mn-cs"/>
              </a:rPr>
              <a:t>; </a:t>
            </a:r>
          </a:p>
          <a:p>
            <a:r>
              <a:rPr lang="nl-BE" sz="1200" b="0" i="0" u="none" strike="noStrike" kern="1200" baseline="0" dirty="0">
                <a:solidFill>
                  <a:schemeClr val="tx1"/>
                </a:solidFill>
                <a:latin typeface="+mn-lt"/>
                <a:ea typeface="+mn-ea"/>
                <a:cs typeface="+mn-cs"/>
              </a:rPr>
              <a:t>AFD: </a:t>
            </a:r>
            <a:r>
              <a:rPr lang="nl-BE" sz="1200" b="0" i="0" u="none" strike="noStrike" kern="1200" baseline="0" dirty="0" err="1">
                <a:solidFill>
                  <a:schemeClr val="tx1"/>
                </a:solidFill>
                <a:latin typeface="+mn-lt"/>
                <a:ea typeface="+mn-ea"/>
                <a:cs typeface="+mn-cs"/>
              </a:rPr>
              <a:t>Australian</a:t>
            </a:r>
            <a:r>
              <a:rPr lang="nl-BE" sz="1200" b="0" i="0" u="none" strike="noStrike" kern="1200" baseline="0" dirty="0">
                <a:solidFill>
                  <a:schemeClr val="tx1"/>
                </a:solidFill>
                <a:latin typeface="+mn-lt"/>
                <a:ea typeface="+mn-ea"/>
                <a:cs typeface="+mn-cs"/>
              </a:rPr>
              <a:t> </a:t>
            </a:r>
            <a:r>
              <a:rPr lang="nl-BE" sz="1200" b="0" i="0" u="none" strike="noStrike" kern="1200" baseline="0" dirty="0" err="1">
                <a:solidFill>
                  <a:schemeClr val="tx1"/>
                </a:solidFill>
                <a:latin typeface="+mn-lt"/>
                <a:ea typeface="+mn-ea"/>
                <a:cs typeface="+mn-cs"/>
              </a:rPr>
              <a:t>Faunal</a:t>
            </a:r>
            <a:r>
              <a:rPr lang="nl-BE" sz="1200" b="0" i="0" u="none" strike="noStrike" kern="1200" baseline="0" dirty="0">
                <a:solidFill>
                  <a:schemeClr val="tx1"/>
                </a:solidFill>
                <a:latin typeface="+mn-lt"/>
                <a:ea typeface="+mn-ea"/>
                <a:cs typeface="+mn-cs"/>
              </a:rPr>
              <a:t> Directory; </a:t>
            </a:r>
          </a:p>
          <a:p>
            <a:r>
              <a:rPr lang="nl-BE" sz="1200" b="0" i="0" u="none" strike="noStrike" kern="1200" baseline="0" dirty="0">
                <a:solidFill>
                  <a:schemeClr val="tx1"/>
                </a:solidFill>
                <a:latin typeface="+mn-lt"/>
                <a:ea typeface="+mn-ea"/>
                <a:cs typeface="+mn-cs"/>
              </a:rPr>
              <a:t>FADA: </a:t>
            </a:r>
            <a:r>
              <a:rPr lang="nl-BE" sz="1200" b="0" i="0" u="none" strike="noStrike" kern="1200" baseline="0" dirty="0" err="1">
                <a:solidFill>
                  <a:schemeClr val="tx1"/>
                </a:solidFill>
                <a:latin typeface="+mn-lt"/>
                <a:ea typeface="+mn-ea"/>
                <a:cs typeface="+mn-cs"/>
              </a:rPr>
              <a:t>Freshwater</a:t>
            </a:r>
            <a:r>
              <a:rPr lang="nl-BE" sz="1200" b="0"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Animal Diversity Assessment; </a:t>
            </a:r>
          </a:p>
          <a:p>
            <a:r>
              <a:rPr lang="en-US" sz="1200" b="0" i="0" u="none" strike="noStrike" kern="1200" baseline="0" dirty="0" err="1">
                <a:solidFill>
                  <a:schemeClr val="tx1"/>
                </a:solidFill>
                <a:latin typeface="+mn-lt"/>
                <a:ea typeface="+mn-ea"/>
                <a:cs typeface="+mn-cs"/>
              </a:rPr>
              <a:t>EoL</a:t>
            </a:r>
            <a:r>
              <a:rPr lang="en-US" sz="1200" b="0" i="0" u="none" strike="noStrike" kern="1200" baseline="0" dirty="0">
                <a:solidFill>
                  <a:schemeClr val="tx1"/>
                </a:solidFill>
                <a:latin typeface="+mn-lt"/>
                <a:ea typeface="+mn-ea"/>
                <a:cs typeface="+mn-cs"/>
              </a:rPr>
              <a:t>: Encyclopedia of Life; </a:t>
            </a:r>
          </a:p>
          <a:p>
            <a:r>
              <a:rPr lang="en-US" sz="1200" b="0" i="0" u="none" strike="noStrike" kern="1200" baseline="0" dirty="0" err="1">
                <a:solidFill>
                  <a:schemeClr val="tx1"/>
                </a:solidFill>
                <a:latin typeface="+mn-lt"/>
                <a:ea typeface="+mn-ea"/>
                <a:cs typeface="+mn-cs"/>
              </a:rPr>
              <a:t>CoL</a:t>
            </a:r>
            <a:r>
              <a:rPr lang="en-US" sz="1200" b="0" i="0" u="none" strike="noStrike" kern="1200" baseline="0" dirty="0">
                <a:solidFill>
                  <a:schemeClr val="tx1"/>
                </a:solidFill>
                <a:latin typeface="+mn-lt"/>
                <a:ea typeface="+mn-ea"/>
                <a:cs typeface="+mn-cs"/>
              </a:rPr>
              <a:t>: Catalogue of Life; </a:t>
            </a:r>
          </a:p>
          <a:p>
            <a:r>
              <a:rPr lang="en-US" sz="1200" b="0" i="0" u="none" strike="noStrike" kern="1200" baseline="0" dirty="0">
                <a:solidFill>
                  <a:schemeClr val="tx1"/>
                </a:solidFill>
                <a:latin typeface="+mn-lt"/>
                <a:ea typeface="+mn-ea"/>
                <a:cs typeface="+mn-cs"/>
              </a:rPr>
              <a:t>PESI: Pan-European Species directories Infrastructure; </a:t>
            </a:r>
          </a:p>
          <a:p>
            <a:r>
              <a:rPr lang="en-US" sz="1200" b="0" i="0" u="none" strike="noStrike" kern="1200" baseline="0" dirty="0" err="1">
                <a:solidFill>
                  <a:schemeClr val="tx1"/>
                </a:solidFill>
                <a:latin typeface="+mn-lt"/>
                <a:ea typeface="+mn-ea"/>
                <a:cs typeface="+mn-cs"/>
              </a:rPr>
              <a:t>OToL</a:t>
            </a:r>
            <a:r>
              <a:rPr lang="en-US" sz="1200" b="0" i="0" u="none" strike="noStrike" kern="1200" baseline="0" dirty="0">
                <a:solidFill>
                  <a:schemeClr val="tx1"/>
                </a:solidFill>
                <a:latin typeface="+mn-lt"/>
                <a:ea typeface="+mn-ea"/>
                <a:cs typeface="+mn-cs"/>
              </a:rPr>
              <a:t>: Open Tree of Life. </a:t>
            </a:r>
          </a:p>
          <a:p>
            <a:endParaRPr lang="nl-BE" dirty="0"/>
          </a:p>
          <a:p>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33</a:t>
            </a:fld>
            <a:endParaRPr lang="nl-BE"/>
          </a:p>
        </p:txBody>
      </p:sp>
    </p:spTree>
    <p:extLst>
      <p:ext uri="{BB962C8B-B14F-4D97-AF65-F5344CB8AC3E}">
        <p14:creationId xmlns:p14="http://schemas.microsoft.com/office/powerpoint/2010/main" val="3367459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nl-BE" dirty="0"/>
              <a:t>WoRMS has a great international reach, supported by over 400 taxonomic experts across 40 countries and 190 institutes, including Claude Nozères over at the Maurice Lamontagne Institute, who’s been affiliated with CaRMS for a long while now.</a:t>
            </a:r>
          </a:p>
          <a:p>
            <a:pPr marL="158750" indent="0">
              <a:buNone/>
            </a:pPr>
            <a:endParaRPr lang="nl-BE" dirty="0"/>
          </a:p>
          <a:p>
            <a:r>
              <a:rPr lang="nl-BE" dirty="0"/>
              <a:t>An</a:t>
            </a:r>
            <a:r>
              <a:rPr lang="nl-BE" baseline="0" dirty="0"/>
              <a:t> updated map can be retrieved from http://www.marinespecies.org/map.php?type=te</a:t>
            </a:r>
            <a:endParaRPr lang="nl-BE" dirty="0"/>
          </a:p>
        </p:txBody>
      </p:sp>
      <p:sp>
        <p:nvSpPr>
          <p:cNvPr id="4" name="Slide Number Placeholder 3"/>
          <p:cNvSpPr>
            <a:spLocks noGrp="1"/>
          </p:cNvSpPr>
          <p:nvPr>
            <p:ph type="sldNum" sz="quarter" idx="10"/>
          </p:nvPr>
        </p:nvSpPr>
        <p:spPr/>
        <p:txBody>
          <a:bodyPr/>
          <a:lstStyle/>
          <a:p>
            <a:fld id="{F74BBB67-1AC6-4F5A-8E8B-EB00B795F4C5}" type="slidenum">
              <a:rPr lang="nl-BE" smtClean="0"/>
              <a:t>34</a:t>
            </a:fld>
            <a:endParaRPr lang="nl-BE"/>
          </a:p>
        </p:txBody>
      </p:sp>
    </p:spTree>
    <p:extLst>
      <p:ext uri="{BB962C8B-B14F-4D97-AF65-F5344CB8AC3E}">
        <p14:creationId xmlns:p14="http://schemas.microsoft.com/office/powerpoint/2010/main" val="1901755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from Steering Committee to editors to the data management team that handles the availability and reliability of the data itself, there’s a lot of pieces that go into making sure the data we ask </a:t>
            </a:r>
            <a:r>
              <a:rPr lang="en-US" dirty="0" err="1"/>
              <a:t>WoRMS</a:t>
            </a:r>
            <a:r>
              <a:rPr lang="en-US" dirty="0"/>
              <a:t> for comes back to us in a way we can use it. Editors can attach quality indicators to images, specimens, vernaculars, even whole taxonomic entries. So when you see it’s checked, that means an editor has seen it and verified it. Trusted means a thematic editor, someone who specializes in this family or this taxa, has approved it, and if nobody’s reviewed it yet to sign off on it being 100% accurate, you will see Unreviewed. A submission was still made, meaning someone cared enough to add it, and almost always that </a:t>
            </a:r>
            <a:r>
              <a:rPr lang="en-US" dirty="0" err="1"/>
              <a:t>meand</a:t>
            </a:r>
            <a:r>
              <a:rPr lang="en-US" dirty="0"/>
              <a:t> they provided literature to back up their claim, but the editors haven’t looked it over yet. </a:t>
            </a:r>
          </a:p>
          <a:p>
            <a:endParaRPr lang="en-US" dirty="0"/>
          </a:p>
        </p:txBody>
      </p:sp>
    </p:spTree>
    <p:extLst>
      <p:ext uri="{BB962C8B-B14F-4D97-AF65-F5344CB8AC3E}">
        <p14:creationId xmlns:p14="http://schemas.microsoft.com/office/powerpoint/2010/main" val="2091667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there’s a lot more than just taxonomic names in </a:t>
            </a:r>
            <a:r>
              <a:rPr lang="en-US" dirty="0" err="1"/>
              <a:t>WoRMS</a:t>
            </a:r>
            <a:r>
              <a:rPr lang="en-US" dirty="0"/>
              <a:t>, you get regional vernaculars in many different languages, you get distribution data if such data has been submitted and verified, you get images if they’ve been submitted, you get other weirder attributes like host-parasite relationships and what sort of skeleton these creatures have. A lot of optionally-populated fields that can help you or more likely your data providers get a good verification regime going.</a:t>
            </a:r>
          </a:p>
        </p:txBody>
      </p:sp>
    </p:spTree>
    <p:extLst>
      <p:ext uri="{BB962C8B-B14F-4D97-AF65-F5344CB8AC3E}">
        <p14:creationId xmlns:p14="http://schemas.microsoft.com/office/powerpoint/2010/main" val="42033561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minimum, you can be assured you’ll find a species name, the year it was coined, the publication associated with its naming, and the classification tree. You’ll know which environments it can be found in, marine, brackish, freshwater, and you’ll get a status. </a:t>
            </a:r>
            <a:r>
              <a:rPr lang="en-US" dirty="0" err="1"/>
              <a:t>WoRMS</a:t>
            </a:r>
            <a:r>
              <a:rPr lang="en-US" dirty="0"/>
              <a:t> encourages people to provide a </a:t>
            </a:r>
            <a:r>
              <a:rPr lang="en-US" dirty="0" err="1"/>
              <a:t>basionym</a:t>
            </a:r>
            <a:r>
              <a:rPr lang="en-US" dirty="0"/>
              <a:t>, which I’m not afraid to say I had to look up the meaning of, it’s the original name on which the new name for a species is based. So you can trace the history of a species’ classification using the </a:t>
            </a:r>
            <a:r>
              <a:rPr lang="en-US" dirty="0" err="1"/>
              <a:t>basionyms</a:t>
            </a:r>
            <a:r>
              <a:rPr lang="en-US" dirty="0"/>
              <a:t>. a reference to the original naming publication, and a visual representation, images, </a:t>
            </a:r>
            <a:r>
              <a:rPr lang="en-US" dirty="0" err="1"/>
              <a:t>ilustrations</a:t>
            </a:r>
            <a:r>
              <a:rPr lang="en-US" dirty="0"/>
              <a:t>, classification sheets, etc.</a:t>
            </a:r>
          </a:p>
          <a:p>
            <a:endParaRPr lang="en-US" dirty="0"/>
          </a:p>
          <a:p>
            <a:r>
              <a:rPr lang="en-US" dirty="0"/>
              <a:t>And as we’ve seen, there’s a whole laundry list of other things they can and will accept about a species. Morphological description can be very useful for QC, the size ranges and weight ranges for different sex and </a:t>
            </a:r>
            <a:r>
              <a:rPr lang="en-US" dirty="0" err="1"/>
              <a:t>lifestages</a:t>
            </a:r>
            <a:r>
              <a:rPr lang="en-US" dirty="0"/>
              <a:t> of species is very handy information for people at OTN to have, for example.</a:t>
            </a:r>
          </a:p>
        </p:txBody>
      </p:sp>
    </p:spTree>
    <p:extLst>
      <p:ext uri="{BB962C8B-B14F-4D97-AF65-F5344CB8AC3E}">
        <p14:creationId xmlns:p14="http://schemas.microsoft.com/office/powerpoint/2010/main" val="2341086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sz="quarter" idx="10"/>
          </p:nvPr>
        </p:nvSpPr>
        <p:spPr/>
        <p:txBody>
          <a:bodyPr/>
          <a:lstStyle/>
          <a:p>
            <a:fld id="{C65F9F6C-32B4-43F6-82A2-692A887EFE78}" type="slidenum">
              <a:rPr lang="nl-NL" smtClean="0"/>
              <a:pPr/>
              <a:t>38</a:t>
            </a:fld>
            <a:endParaRPr lang="nl-NL"/>
          </a:p>
        </p:txBody>
      </p:sp>
    </p:spTree>
    <p:extLst>
      <p:ext uri="{BB962C8B-B14F-4D97-AF65-F5344CB8AC3E}">
        <p14:creationId xmlns:p14="http://schemas.microsoft.com/office/powerpoint/2010/main" val="2447605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here’s what a species result page looks like on their web-front, this is for something I bugged them to add back in 2016, when they were still considering whether they wanted to incorporate freshwater species. Its got fully confirmed taxonomic information, it’s got the history of its classification and synonyms, there are some attributes provided where you have host/prey species, two of these are checked/confirmed, and one of them is merely Trusted.</a:t>
            </a:r>
          </a:p>
          <a:p>
            <a:r>
              <a:rPr lang="en-US" dirty="0"/>
              <a:t>The result we get back from the </a:t>
            </a:r>
            <a:r>
              <a:rPr lang="en-US" dirty="0" err="1"/>
              <a:t>WoRMS</a:t>
            </a:r>
            <a:r>
              <a:rPr lang="en-US" dirty="0"/>
              <a:t> API will have verification statuses for a lot of these attributes and we can decide whether we want to be particular about what level of verification we require. For name verification, we don’t have to do much, but your application can differ. </a:t>
            </a:r>
          </a:p>
          <a:p>
            <a:endParaRPr lang="en-US" dirty="0"/>
          </a:p>
        </p:txBody>
      </p:sp>
    </p:spTree>
    <p:extLst>
      <p:ext uri="{BB962C8B-B14F-4D97-AF65-F5344CB8AC3E}">
        <p14:creationId xmlns:p14="http://schemas.microsoft.com/office/powerpoint/2010/main" val="639658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OBIS came about as part of the Census of Marine Life in the year 2000, which is the same over-arching initiative that resulted in the establishment of OTN in 2008. As the 10 year Census of Marine Life programme wound down, OBIS was adopted by the Intergovernmental Oceanographic Commission of UNESCO</a:t>
            </a:r>
            <a:r>
              <a:rPr lang="en-CA" sz="1200" b="1" i="0" kern="120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a:t>
            </a:r>
            <a:r>
              <a:rPr lang="en-CA" sz="1200" b="1" i="0" kern="1200" dirty="0">
                <a:solidFill>
                  <a:schemeClr val="tx1"/>
                </a:solidFill>
                <a:effectLst/>
                <a:latin typeface="+mn-lt"/>
                <a:ea typeface="+mn-ea"/>
                <a:cs typeface="+mn-cs"/>
              </a:rPr>
              <a:t>IOC</a:t>
            </a:r>
            <a:r>
              <a:rPr lang="en-CA" sz="1200" b="0" i="0" kern="1200" dirty="0">
                <a:solidFill>
                  <a:schemeClr val="tx1"/>
                </a:solidFill>
                <a:effectLst/>
                <a:latin typeface="+mn-lt"/>
                <a:ea typeface="+mn-ea"/>
                <a:cs typeface="+mn-cs"/>
              </a:rPr>
              <a:t>-UNESCO). IOC was established in 1960 as a body with functional autonomy within UNESCO, and is the primary organization responsible for marine science within the UN system. </a:t>
            </a:r>
            <a:r>
              <a:rPr lang="en-US" dirty="0"/>
              <a:t> </a:t>
            </a:r>
            <a:r>
              <a:rPr lang="en-CA" dirty="0">
                <a:hlinkClick r:id="rId3"/>
              </a:rPr>
              <a:t>http://ioc-unesco.org/</a:t>
            </a:r>
            <a:endParaRPr lang="en-CA" dirty="0"/>
          </a:p>
          <a:p>
            <a:endParaRPr lang="en-US" dirty="0"/>
          </a:p>
          <a:p>
            <a:r>
              <a:rPr lang="en-CA" sz="1200" b="1" i="0" kern="1200" dirty="0">
                <a:solidFill>
                  <a:schemeClr val="tx1"/>
                </a:solidFill>
                <a:effectLst/>
                <a:latin typeface="+mn-lt"/>
                <a:ea typeface="+mn-ea"/>
                <a:cs typeface="+mn-cs"/>
              </a:rPr>
              <a:t>UNESCO</a:t>
            </a:r>
            <a:r>
              <a:rPr lang="en-CA" sz="1200" b="0" i="0" kern="1200" dirty="0">
                <a:solidFill>
                  <a:schemeClr val="tx1"/>
                </a:solidFill>
                <a:effectLst/>
                <a:latin typeface="+mn-lt"/>
                <a:ea typeface="+mn-ea"/>
                <a:cs typeface="+mn-cs"/>
              </a:rPr>
              <a:t> is the United Nations Educational, Scientific and Cultural Organization. It seeks to build peace through international cooperation in Education, the Sciences and Culture. UNESCO's programmes contribute to the achievement of the Sustainable Development Goals defined in Agenda 2030, adopted by the UN General Assembly in 2015. </a:t>
            </a:r>
            <a:r>
              <a:rPr lang="en-CA" dirty="0">
                <a:hlinkClick r:id="rId4"/>
              </a:rPr>
              <a:t>https://en.unesco.org/</a:t>
            </a:r>
            <a:r>
              <a:rPr lang="en-CA" dirty="0"/>
              <a:t> The headquarters for the international OBIS is now next to the IOC-UNESCO project office in Oostende, Belgium, physically very near to the Flanders Marine Institute as well.</a:t>
            </a:r>
            <a:endParaRPr lang="en-US" dirty="0"/>
          </a:p>
          <a:p>
            <a:endParaRPr lang="en-US" dirty="0"/>
          </a:p>
        </p:txBody>
      </p:sp>
      <p:sp>
        <p:nvSpPr>
          <p:cNvPr id="4" name="Slide Number Placeholder 3"/>
          <p:cNvSpPr>
            <a:spLocks noGrp="1"/>
          </p:cNvSpPr>
          <p:nvPr>
            <p:ph type="sldNum" sz="quarter" idx="5"/>
          </p:nvPr>
        </p:nvSpPr>
        <p:spPr/>
        <p:txBody>
          <a:bodyPr/>
          <a:lstStyle/>
          <a:p>
            <a:fld id="{66587E8F-A97C-3B43-A0D9-4BF2B704D41E}" type="slidenum">
              <a:rPr lang="en-US" smtClean="0"/>
              <a:t>4</a:t>
            </a:fld>
            <a:endParaRPr lang="en-US"/>
          </a:p>
        </p:txBody>
      </p:sp>
    </p:spTree>
    <p:extLst>
      <p:ext uri="{BB962C8B-B14F-4D97-AF65-F5344CB8AC3E}">
        <p14:creationId xmlns:p14="http://schemas.microsoft.com/office/powerpoint/2010/main" val="2035959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if you go to the Tools part of the </a:t>
            </a:r>
            <a:r>
              <a:rPr lang="en-US" dirty="0" err="1"/>
              <a:t>WoRMS</a:t>
            </a:r>
            <a:r>
              <a:rPr lang="en-US" dirty="0"/>
              <a:t> website you’ll see the various service endpoints they support. I’m proud/ashamed to say that my example implementation of how to use the SOAP service is still listed there, though I didn’t get to write the actual instructions for deploying it, I just gave them a file called </a:t>
            </a:r>
            <a:r>
              <a:rPr lang="en-US" dirty="0" err="1"/>
              <a:t>worms.py</a:t>
            </a:r>
            <a:r>
              <a:rPr lang="en-US" dirty="0"/>
              <a:t> that had functions with SOAP-</a:t>
            </a:r>
            <a:r>
              <a:rPr lang="en-US" dirty="0" err="1"/>
              <a:t>py</a:t>
            </a:r>
            <a:r>
              <a:rPr lang="en-US" dirty="0"/>
              <a:t> and SUDS implementations, and they wrapped it in command-line arguments and put it on there. Since then they’ve had a REST API stood up and we recommend going with that one. We’ll work with it later on to verify submitted taxonomic data.</a:t>
            </a:r>
          </a:p>
          <a:p>
            <a:endParaRPr lang="en-US" dirty="0"/>
          </a:p>
          <a:p>
            <a:endParaRPr lang="en-US" dirty="0"/>
          </a:p>
        </p:txBody>
      </p:sp>
    </p:spTree>
    <p:extLst>
      <p:ext uri="{BB962C8B-B14F-4D97-AF65-F5344CB8AC3E}">
        <p14:creationId xmlns:p14="http://schemas.microsoft.com/office/powerpoint/2010/main" val="2651678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dirty="0"/>
              <a:t>Bottom-up development demonstrating possibilities</a:t>
            </a:r>
          </a:p>
          <a:p>
            <a:r>
              <a:rPr lang="en-US" sz="1200" dirty="0"/>
              <a:t>Construction of light version that can grow towards a full grown infrastructure conform reference model envisaged under LW</a:t>
            </a:r>
          </a:p>
          <a:p>
            <a:r>
              <a:rPr lang="en-US" sz="1200" dirty="0"/>
              <a:t>Building marine virtual research environment based on existing</a:t>
            </a:r>
            <a:r>
              <a:rPr lang="nl-BE" sz="1200" dirty="0"/>
              <a:t> data resources, web services, analysis services </a:t>
            </a:r>
            <a:r>
              <a:rPr lang="nl-BE" sz="1200" dirty="0" err="1"/>
              <a:t>and</a:t>
            </a:r>
            <a:r>
              <a:rPr lang="nl-BE" sz="1200" dirty="0"/>
              <a:t> tools.</a:t>
            </a:r>
          </a:p>
          <a:p>
            <a:endParaRPr lang="nl-BE" dirty="0"/>
          </a:p>
        </p:txBody>
      </p:sp>
      <p:sp>
        <p:nvSpPr>
          <p:cNvPr id="4" name="Slide Number Placeholder 3"/>
          <p:cNvSpPr>
            <a:spLocks noGrp="1"/>
          </p:cNvSpPr>
          <p:nvPr>
            <p:ph type="sldNum" sz="quarter" idx="10"/>
          </p:nvPr>
        </p:nvSpPr>
        <p:spPr/>
        <p:txBody>
          <a:bodyPr/>
          <a:lstStyle/>
          <a:p>
            <a:fld id="{39DC604F-FC4C-4BA5-A0A4-5B4B2AB63882}" type="slidenum">
              <a:rPr lang="nl-BE" smtClean="0"/>
              <a:t>41</a:t>
            </a:fld>
            <a:endParaRPr lang="nl-BE"/>
          </a:p>
        </p:txBody>
      </p:sp>
    </p:spTree>
    <p:extLst>
      <p:ext uri="{BB962C8B-B14F-4D97-AF65-F5344CB8AC3E}">
        <p14:creationId xmlns:p14="http://schemas.microsoft.com/office/powerpoint/2010/main" val="4155909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20000"/>
          </a:bodyPr>
          <a:lstStyle/>
          <a:p>
            <a:r>
              <a:rPr lang="en-US" dirty="0">
                <a:effectLst/>
              </a:rPr>
              <a:t>The </a:t>
            </a:r>
            <a:r>
              <a:rPr lang="en-US" dirty="0" err="1">
                <a:effectLst/>
              </a:rPr>
              <a:t>LifeWatch</a:t>
            </a:r>
            <a:r>
              <a:rPr lang="en-US" dirty="0">
                <a:effectLst/>
              </a:rPr>
              <a:t> Taxonomic Backbone (TB) facilitates the </a:t>
            </a:r>
            <a:r>
              <a:rPr lang="en-US" dirty="0" err="1">
                <a:effectLst/>
              </a:rPr>
              <a:t>standardisation</a:t>
            </a:r>
            <a:r>
              <a:rPr lang="en-US" dirty="0">
                <a:effectLst/>
              </a:rPr>
              <a:t> of species data and the (virtual) integration of the many distributed biodiversity data repositories and operating facilities.</a:t>
            </a:r>
          </a:p>
          <a:p>
            <a:r>
              <a:rPr lang="en-US" dirty="0">
                <a:effectLst/>
              </a:rPr>
              <a:t>The TB (virtually) brings together different component databases and data systems, dealing with 5 major components:</a:t>
            </a:r>
          </a:p>
          <a:p>
            <a:r>
              <a:rPr lang="en-US" sz="1200" kern="1200" dirty="0">
                <a:solidFill>
                  <a:schemeClr val="tx1"/>
                </a:solidFill>
                <a:effectLst/>
                <a:latin typeface="+mn-lt"/>
                <a:ea typeface="+mn-ea"/>
                <a:cs typeface="+mn-cs"/>
              </a:rPr>
              <a:t>Taxonomy: regional, national, European, global and thematic species registers</a:t>
            </a:r>
          </a:p>
          <a:p>
            <a:r>
              <a:rPr lang="en-US" sz="1200" kern="1200" dirty="0">
                <a:solidFill>
                  <a:schemeClr val="tx1"/>
                </a:solidFill>
                <a:effectLst/>
                <a:latin typeface="+mn-lt"/>
                <a:ea typeface="+mn-ea"/>
                <a:cs typeface="+mn-cs"/>
              </a:rPr>
              <a:t>Biogeography: databases dealing with species occurrences</a:t>
            </a:r>
          </a:p>
          <a:p>
            <a:r>
              <a:rPr lang="en-US" sz="1200" kern="1200" dirty="0">
                <a:solidFill>
                  <a:schemeClr val="tx1"/>
                </a:solidFill>
                <a:effectLst/>
                <a:latin typeface="+mn-lt"/>
                <a:ea typeface="+mn-ea"/>
                <a:cs typeface="+mn-cs"/>
              </a:rPr>
              <a:t>Ecology: species-specific traits</a:t>
            </a:r>
          </a:p>
          <a:p>
            <a:r>
              <a:rPr lang="en-US" sz="1200" kern="1200" dirty="0">
                <a:solidFill>
                  <a:schemeClr val="tx1"/>
                </a:solidFill>
                <a:effectLst/>
                <a:latin typeface="+mn-lt"/>
                <a:ea typeface="+mn-ea"/>
                <a:cs typeface="+mn-cs"/>
              </a:rPr>
              <a:t>Genetics</a:t>
            </a:r>
          </a:p>
          <a:p>
            <a:r>
              <a:rPr lang="en-US" sz="1200" kern="1200" dirty="0">
                <a:solidFill>
                  <a:schemeClr val="tx1"/>
                </a:solidFill>
                <a:effectLst/>
                <a:latin typeface="+mn-lt"/>
                <a:ea typeface="+mn-ea"/>
                <a:cs typeface="+mn-cs"/>
              </a:rPr>
              <a:t>Literature: links to available literature and tools to intelligently search this literature</a:t>
            </a:r>
          </a:p>
          <a:p>
            <a:endParaRPr lang="nl-BE" dirty="0"/>
          </a:p>
          <a:p>
            <a:pPr fontAlgn="t"/>
            <a:r>
              <a:rPr lang="en-US" sz="1200" dirty="0"/>
              <a:t>The </a:t>
            </a:r>
            <a:r>
              <a:rPr lang="en-US" sz="1200" b="1" dirty="0"/>
              <a:t>first level</a:t>
            </a:r>
            <a:r>
              <a:rPr lang="en-US" sz="1200" dirty="0"/>
              <a:t> aims at setting up a central taxonomic backbone by integrating the existing </a:t>
            </a:r>
            <a:r>
              <a:rPr lang="en-US" sz="1200" dirty="0">
                <a:hlinkClick r:id="rId3"/>
              </a:rPr>
              <a:t>taxonomic</a:t>
            </a:r>
            <a:r>
              <a:rPr lang="en-US" sz="1200" dirty="0"/>
              <a:t>, </a:t>
            </a:r>
            <a:r>
              <a:rPr lang="en-US" sz="1200" dirty="0">
                <a:hlinkClick r:id="rId4"/>
              </a:rPr>
              <a:t>biogeographical</a:t>
            </a:r>
            <a:r>
              <a:rPr lang="en-US" sz="1200" dirty="0"/>
              <a:t>, </a:t>
            </a:r>
            <a:r>
              <a:rPr lang="en-US" sz="1200" dirty="0">
                <a:hlinkClick r:id="rId5"/>
              </a:rPr>
              <a:t>ecological</a:t>
            </a:r>
            <a:r>
              <a:rPr lang="en-US" sz="1200" dirty="0"/>
              <a:t>, </a:t>
            </a:r>
            <a:r>
              <a:rPr lang="en-US" sz="1200" dirty="0">
                <a:hlinkClick r:id="rId6"/>
              </a:rPr>
              <a:t>genomic</a:t>
            </a:r>
            <a:r>
              <a:rPr lang="en-US" sz="1200" dirty="0"/>
              <a:t> and </a:t>
            </a:r>
            <a:r>
              <a:rPr lang="en-US" sz="1200" dirty="0">
                <a:hlinkClick r:id="rId7"/>
              </a:rPr>
              <a:t>literature</a:t>
            </a:r>
            <a:r>
              <a:rPr lang="en-US" sz="1200" dirty="0"/>
              <a:t> databases as contributing components and build access services bringing the data to the </a:t>
            </a:r>
            <a:r>
              <a:rPr lang="en-US" sz="1200" dirty="0" err="1"/>
              <a:t>LifeWatch</a:t>
            </a:r>
            <a:r>
              <a:rPr lang="en-US" sz="1200" dirty="0"/>
              <a:t> infrastructure.</a:t>
            </a:r>
          </a:p>
          <a:p>
            <a:pPr fontAlgn="t"/>
            <a:r>
              <a:rPr lang="en-US" sz="1200" dirty="0"/>
              <a:t>The </a:t>
            </a:r>
            <a:r>
              <a:rPr lang="en-US" sz="1200" b="1" dirty="0"/>
              <a:t>second level</a:t>
            </a:r>
            <a:r>
              <a:rPr lang="en-US" sz="1200" dirty="0"/>
              <a:t> aims at completing and updating the taxonomic and species related data in the different component databases by supporting these communities with a central data management task force, which is providing technical, logistic and financial support for upgrading and expanding the component databases. An example are the </a:t>
            </a:r>
            <a:r>
              <a:rPr lang="en-US" sz="1200" dirty="0" err="1">
                <a:hlinkClick r:id="rId8"/>
              </a:rPr>
              <a:t>LifeWatch</a:t>
            </a:r>
            <a:r>
              <a:rPr lang="en-US" sz="1200" dirty="0">
                <a:hlinkClick r:id="rId8"/>
              </a:rPr>
              <a:t> data grants (link is external)</a:t>
            </a:r>
            <a:r>
              <a:rPr lang="en-US" sz="1200" dirty="0"/>
              <a:t> that were written out to fill the gaps in information in the World Register of Marine Species (</a:t>
            </a:r>
            <a:r>
              <a:rPr lang="en-US" sz="1200" dirty="0" err="1">
                <a:hlinkClick r:id="rId9"/>
              </a:rPr>
              <a:t>WoRMS</a:t>
            </a:r>
            <a:r>
              <a:rPr lang="en-US" sz="1200" dirty="0"/>
              <a:t>).</a:t>
            </a:r>
          </a:p>
          <a:p>
            <a:pPr fontAlgn="t"/>
            <a:r>
              <a:rPr lang="en-US" sz="1200" dirty="0"/>
              <a:t>The </a:t>
            </a:r>
            <a:r>
              <a:rPr lang="en-US" sz="1200" b="1" dirty="0"/>
              <a:t>third level</a:t>
            </a:r>
            <a:r>
              <a:rPr lang="en-US" sz="1200" dirty="0"/>
              <a:t> aims at organizing and mobilizing the taxonomic experts that provide the data by supporting the taxonomy societies in which they participate (e.g. </a:t>
            </a:r>
            <a:r>
              <a:rPr lang="en-US" sz="1200" dirty="0">
                <a:hlinkClick r:id="rId10"/>
              </a:rPr>
              <a:t>TDWG (link is external)</a:t>
            </a:r>
            <a:r>
              <a:rPr lang="en-US" sz="1200" dirty="0"/>
              <a:t>, </a:t>
            </a:r>
            <a:r>
              <a:rPr lang="en-US" sz="1200" dirty="0">
                <a:hlinkClick r:id="rId11"/>
              </a:rPr>
              <a:t>PESI (link is external)</a:t>
            </a:r>
            <a:r>
              <a:rPr lang="en-US" sz="1200" dirty="0"/>
              <a:t>, </a:t>
            </a:r>
            <a:r>
              <a:rPr lang="en-US" sz="1200" dirty="0">
                <a:hlinkClick r:id="rId12"/>
              </a:rPr>
              <a:t>EDIT (link is external)</a:t>
            </a:r>
            <a:r>
              <a:rPr lang="en-US" sz="1200" dirty="0"/>
              <a:t> and </a:t>
            </a:r>
            <a:r>
              <a:rPr lang="en-US" sz="1200" dirty="0">
                <a:hlinkClick r:id="rId13"/>
              </a:rPr>
              <a:t>MARBEF+ (link is external)</a:t>
            </a:r>
            <a:r>
              <a:rPr lang="en-US" sz="1200" dirty="0"/>
              <a:t>). </a:t>
            </a:r>
            <a:r>
              <a:rPr lang="en-US" sz="1200" dirty="0" err="1"/>
              <a:t>LifeWatch</a:t>
            </a:r>
            <a:r>
              <a:rPr lang="en-US" sz="1200" dirty="0"/>
              <a:t> will provide logistic and financial support for workshops and meetings with and between the societies.</a:t>
            </a:r>
          </a:p>
          <a:p>
            <a:endParaRPr lang="nl-BE" dirty="0"/>
          </a:p>
          <a:p>
            <a:endParaRPr lang="nl-BE" dirty="0"/>
          </a:p>
          <a:p>
            <a:endParaRPr lang="nl-BE" dirty="0"/>
          </a:p>
        </p:txBody>
      </p:sp>
      <p:sp>
        <p:nvSpPr>
          <p:cNvPr id="4" name="Slide Number Placeholder 3"/>
          <p:cNvSpPr>
            <a:spLocks noGrp="1"/>
          </p:cNvSpPr>
          <p:nvPr>
            <p:ph type="sldNum" sz="quarter" idx="10"/>
          </p:nvPr>
        </p:nvSpPr>
        <p:spPr/>
        <p:txBody>
          <a:bodyPr/>
          <a:lstStyle/>
          <a:p>
            <a:fld id="{C65F9F6C-32B4-43F6-82A2-692A887EFE78}" type="slidenum">
              <a:rPr lang="nl-NL" smtClean="0"/>
              <a:pPr/>
              <a:t>42</a:t>
            </a:fld>
            <a:endParaRPr lang="nl-NL"/>
          </a:p>
        </p:txBody>
      </p:sp>
    </p:spTree>
    <p:extLst>
      <p:ext uri="{BB962C8B-B14F-4D97-AF65-F5344CB8AC3E}">
        <p14:creationId xmlns:p14="http://schemas.microsoft.com/office/powerpoint/2010/main" val="8963869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buFontTx/>
              <a:buChar char="-"/>
            </a:pPr>
            <a:r>
              <a:rPr lang="nl-BE" sz="1200" dirty="0"/>
              <a:t>So in 2015, when this slide deck was new, they were in the process of matching everything in OBIS with a real WoRMS entry. I don’t have the numbers now, but it’s mostly complete. everything that OTN adds has been verified in WoRMS, and it’s not to hard to verify your taxonomy against some part of the Aphia network, even the parts that aren’t WoRMS.</a:t>
            </a:r>
          </a:p>
          <a:p>
            <a:pPr marL="285750" indent="-285750">
              <a:buFontTx/>
              <a:buChar char="-"/>
            </a:pPr>
            <a:endParaRPr lang="nl-BE" sz="1200" strike="sngStrike" dirty="0"/>
          </a:p>
          <a:p>
            <a:pPr marL="285750" indent="-285750">
              <a:buFontTx/>
              <a:buChar char="-"/>
            </a:pPr>
            <a:r>
              <a:rPr lang="nl-BE" sz="1200" strike="sngStrike" dirty="0"/>
              <a:t>WoRMS editor(s) currently processing the names</a:t>
            </a:r>
          </a:p>
          <a:p>
            <a:pPr marL="285750" indent="-285750">
              <a:buFontTx/>
              <a:buChar char="-"/>
            </a:pPr>
            <a:r>
              <a:rPr lang="nl-BE" sz="1200" strike="sngStrike" dirty="0" err="1"/>
              <a:t>WoRMS</a:t>
            </a:r>
            <a:r>
              <a:rPr lang="nl-BE" sz="1200" strike="sngStrike" dirty="0"/>
              <a:t> DMT </a:t>
            </a:r>
            <a:r>
              <a:rPr lang="nl-BE" sz="1200" strike="sngStrike" dirty="0" err="1"/>
              <a:t>working</a:t>
            </a:r>
            <a:r>
              <a:rPr lang="nl-BE" sz="1200" strike="sngStrike" dirty="0"/>
              <a:t> on update (e.g. </a:t>
            </a:r>
            <a:r>
              <a:rPr lang="nl-BE" sz="1200" strike="sngStrike" dirty="0" err="1"/>
              <a:t>AlgaeBase</a:t>
            </a:r>
            <a:r>
              <a:rPr lang="nl-BE" sz="1200" strike="sngStrike" dirty="0"/>
              <a:t>)</a:t>
            </a:r>
          </a:p>
          <a:p>
            <a:pPr marL="285750" indent="-285750">
              <a:buFontTx/>
              <a:buChar char="-"/>
            </a:pPr>
            <a:r>
              <a:rPr lang="nl-BE" sz="1200" strike="sngStrike" dirty="0"/>
              <a:t>No </a:t>
            </a:r>
            <a:r>
              <a:rPr lang="nl-BE" sz="1200" strike="sngStrike" dirty="0" err="1"/>
              <a:t>WoRMS</a:t>
            </a:r>
            <a:r>
              <a:rPr lang="nl-BE" sz="1200" strike="sngStrike" dirty="0"/>
              <a:t> editor </a:t>
            </a:r>
            <a:r>
              <a:rPr lang="nl-BE" sz="1200" strike="sngStrike" dirty="0" err="1"/>
              <a:t>available</a:t>
            </a:r>
            <a:r>
              <a:rPr lang="nl-BE" sz="1200" strike="sngStrike" dirty="0"/>
              <a:t> </a:t>
            </a:r>
            <a:r>
              <a:rPr lang="nl-BE" sz="1200" strike="sngStrike" dirty="0" err="1"/>
              <a:t>for</a:t>
            </a:r>
            <a:r>
              <a:rPr lang="nl-BE" sz="1200" strike="sngStrike" dirty="0"/>
              <a:t> </a:t>
            </a:r>
            <a:r>
              <a:rPr lang="nl-BE" sz="1200" strike="sngStrike" dirty="0" err="1"/>
              <a:t>this</a:t>
            </a:r>
            <a:r>
              <a:rPr lang="nl-BE" sz="1200" strike="sngStrike" dirty="0"/>
              <a:t> </a:t>
            </a:r>
            <a:r>
              <a:rPr lang="nl-BE" sz="1200" strike="sngStrike" dirty="0" err="1"/>
              <a:t>group</a:t>
            </a:r>
            <a:r>
              <a:rPr lang="nl-BE" sz="1200" strike="sngStrike" dirty="0"/>
              <a:t>, </a:t>
            </a:r>
            <a:r>
              <a:rPr lang="nl-BE" sz="1200" strike="sngStrike" dirty="0" err="1"/>
              <a:t>so</a:t>
            </a:r>
            <a:r>
              <a:rPr lang="nl-BE" sz="1200" strike="sngStrike" dirty="0"/>
              <a:t> no way of </a:t>
            </a:r>
            <a:r>
              <a:rPr lang="nl-BE" sz="1200" strike="sngStrike" dirty="0" err="1"/>
              <a:t>verifying</a:t>
            </a:r>
            <a:r>
              <a:rPr lang="nl-BE" sz="1200" strike="sngStrike" dirty="0"/>
              <a:t>/</a:t>
            </a:r>
            <a:r>
              <a:rPr lang="nl-BE" sz="1200" strike="sngStrike" dirty="0" err="1"/>
              <a:t>correcting</a:t>
            </a:r>
            <a:r>
              <a:rPr lang="nl-BE" sz="1200" strike="sngStrike" baseline="0" dirty="0"/>
              <a:t> </a:t>
            </a:r>
            <a:r>
              <a:rPr lang="nl-BE" sz="1200" strike="sngStrike" baseline="0" dirty="0" err="1"/>
              <a:t>the</a:t>
            </a:r>
            <a:r>
              <a:rPr lang="nl-BE" sz="1200" strike="sngStrike" baseline="0" dirty="0"/>
              <a:t> name</a:t>
            </a:r>
          </a:p>
          <a:p>
            <a:pPr marL="285750" indent="-285750">
              <a:buFontTx/>
              <a:buChar char="-"/>
            </a:pPr>
            <a:r>
              <a:rPr lang="nl-BE" sz="1200" strike="sngStrike" baseline="0" dirty="0" err="1"/>
              <a:t>WoRMS</a:t>
            </a:r>
            <a:r>
              <a:rPr lang="nl-BE" sz="1200" strike="sngStrike" baseline="0" dirty="0"/>
              <a:t> complete </a:t>
            </a:r>
            <a:r>
              <a:rPr lang="nl-BE" sz="1200" strike="sngStrike" baseline="0" dirty="0" err="1"/>
              <a:t>nonsense</a:t>
            </a:r>
            <a:r>
              <a:rPr lang="nl-BE" sz="1200" strike="sngStrike" baseline="0" dirty="0"/>
              <a:t> </a:t>
            </a:r>
            <a:r>
              <a:rPr lang="nl-BE" sz="1200" strike="sngStrike" baseline="0" dirty="0" err="1"/>
              <a:t>and</a:t>
            </a:r>
            <a:r>
              <a:rPr lang="nl-BE" sz="1200" strike="sngStrike" baseline="0" dirty="0"/>
              <a:t> </a:t>
            </a:r>
            <a:r>
              <a:rPr lang="nl-BE" sz="1200" strike="sngStrike" baseline="0" dirty="0" err="1"/>
              <a:t>needs</a:t>
            </a:r>
            <a:r>
              <a:rPr lang="nl-BE" sz="1200" strike="sngStrike" baseline="0" dirty="0"/>
              <a:t> </a:t>
            </a:r>
            <a:r>
              <a:rPr lang="nl-BE" sz="1200" strike="sngStrike" baseline="0" dirty="0" err="1"/>
              <a:t>to</a:t>
            </a:r>
            <a:r>
              <a:rPr lang="nl-BE" sz="1200" strike="sngStrike" baseline="0" dirty="0"/>
              <a:t> </a:t>
            </a:r>
            <a:r>
              <a:rPr lang="nl-BE" sz="1200" strike="sngStrike" baseline="0" dirty="0" err="1"/>
              <a:t>be</a:t>
            </a:r>
            <a:r>
              <a:rPr lang="nl-BE" sz="1200" strike="sngStrike" baseline="0" dirty="0"/>
              <a:t> sent back </a:t>
            </a:r>
            <a:r>
              <a:rPr lang="nl-BE" sz="1200" strike="sngStrike" baseline="0" dirty="0" err="1"/>
              <a:t>to</a:t>
            </a:r>
            <a:r>
              <a:rPr lang="nl-BE" sz="1200" strike="sngStrike" baseline="0" dirty="0"/>
              <a:t> </a:t>
            </a:r>
            <a:r>
              <a:rPr lang="nl-BE" sz="1200" strike="sngStrike" baseline="0" dirty="0" err="1"/>
              <a:t>the</a:t>
            </a:r>
            <a:r>
              <a:rPr lang="nl-BE" sz="1200" strike="sngStrike" baseline="0" dirty="0"/>
              <a:t> </a:t>
            </a:r>
            <a:r>
              <a:rPr lang="nl-BE" sz="1200" strike="sngStrike" baseline="0" dirty="0" err="1"/>
              <a:t>original</a:t>
            </a:r>
            <a:r>
              <a:rPr lang="nl-BE" sz="1200" strike="sngStrike" baseline="0" dirty="0"/>
              <a:t> provider </a:t>
            </a:r>
            <a:r>
              <a:rPr lang="nl-BE" sz="1200" strike="sngStrike" baseline="0" dirty="0" err="1"/>
              <a:t>for</a:t>
            </a:r>
            <a:r>
              <a:rPr lang="nl-BE" sz="1200" strike="sngStrike" baseline="0" dirty="0"/>
              <a:t> </a:t>
            </a:r>
            <a:r>
              <a:rPr lang="nl-BE" sz="1200" strike="sngStrike" baseline="0" dirty="0" err="1"/>
              <a:t>additional</a:t>
            </a:r>
            <a:r>
              <a:rPr lang="nl-BE" sz="1200" strike="sngStrike" baseline="0" dirty="0"/>
              <a:t> check</a:t>
            </a:r>
            <a:endParaRPr lang="nl-BE" sz="1200" strike="sngStrike" dirty="0"/>
          </a:p>
          <a:p>
            <a:endParaRPr lang="nl-BE" dirty="0"/>
          </a:p>
        </p:txBody>
      </p:sp>
      <p:sp>
        <p:nvSpPr>
          <p:cNvPr id="4" name="Slide Number Placeholder 3"/>
          <p:cNvSpPr>
            <a:spLocks noGrp="1"/>
          </p:cNvSpPr>
          <p:nvPr>
            <p:ph type="sldNum" sz="quarter" idx="10"/>
          </p:nvPr>
        </p:nvSpPr>
        <p:spPr/>
        <p:txBody>
          <a:bodyPr/>
          <a:lstStyle/>
          <a:p>
            <a:fld id="{39DC604F-FC4C-4BA5-A0A4-5B4B2AB63882}" type="slidenum">
              <a:rPr lang="nl-BE" smtClean="0"/>
              <a:t>44</a:t>
            </a:fld>
            <a:endParaRPr lang="nl-BE"/>
          </a:p>
        </p:txBody>
      </p:sp>
    </p:spTree>
    <p:extLst>
      <p:ext uri="{BB962C8B-B14F-4D97-AF65-F5344CB8AC3E}">
        <p14:creationId xmlns:p14="http://schemas.microsoft.com/office/powerpoint/2010/main" val="27275160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benefit of that harmonization is that both </a:t>
            </a:r>
            <a:r>
              <a:rPr lang="en-US" dirty="0" err="1"/>
              <a:t>WoRMS</a:t>
            </a:r>
            <a:r>
              <a:rPr lang="en-US"/>
              <a:t> and OBIS gain </a:t>
            </a:r>
            <a:r>
              <a:rPr lang="en-US" dirty="0"/>
              <a:t>the geographical backstop that can be used to identify outliers in reported geography, and this sort of aggregation and comparison can run both ways.</a:t>
            </a:r>
          </a:p>
        </p:txBody>
      </p:sp>
    </p:spTree>
    <p:extLst>
      <p:ext uri="{BB962C8B-B14F-4D97-AF65-F5344CB8AC3E}">
        <p14:creationId xmlns:p14="http://schemas.microsoft.com/office/powerpoint/2010/main" val="1137548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the background on </a:t>
            </a:r>
            <a:r>
              <a:rPr lang="en-US" dirty="0" err="1"/>
              <a:t>WoRMS</a:t>
            </a:r>
            <a:r>
              <a:rPr lang="en-US" dirty="0"/>
              <a:t>. It can be an important step in a good QA/QC process</a:t>
            </a:r>
          </a:p>
        </p:txBody>
      </p:sp>
    </p:spTree>
    <p:extLst>
      <p:ext uri="{BB962C8B-B14F-4D97-AF65-F5344CB8AC3E}">
        <p14:creationId xmlns:p14="http://schemas.microsoft.com/office/powerpoint/2010/main" val="15541287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982900727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98290072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98290072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98290072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98290072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98290072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98290072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98290072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OBIS is now home to 58 million records of animal presence, across 127,500 marine species from phytoplankton to marine mammals to sharks, has over 3000 datasets harvested from its 33 member nodes who interact with over 800 institutions to ensure their data is part of this picture. OTN is a thematic node dealing with all data about tagged individual animals, and OBIS Canada is the national OBIS node, headed up by Bruce Patten at DFO Pacific in Nanaimo. </a:t>
            </a:r>
          </a:p>
        </p:txBody>
      </p:sp>
      <p:sp>
        <p:nvSpPr>
          <p:cNvPr id="4" name="Slide Number Placeholder 3"/>
          <p:cNvSpPr>
            <a:spLocks noGrp="1"/>
          </p:cNvSpPr>
          <p:nvPr>
            <p:ph type="sldNum" sz="quarter" idx="5"/>
          </p:nvPr>
        </p:nvSpPr>
        <p:spPr/>
        <p:txBody>
          <a:bodyPr/>
          <a:lstStyle/>
          <a:p>
            <a:fld id="{66587E8F-A97C-3B43-A0D9-4BF2B704D41E}" type="slidenum">
              <a:rPr lang="en-US" smtClean="0"/>
              <a:t>5</a:t>
            </a:fld>
            <a:endParaRPr lang="en-US"/>
          </a:p>
        </p:txBody>
      </p:sp>
    </p:spTree>
    <p:extLst>
      <p:ext uri="{BB962C8B-B14F-4D97-AF65-F5344CB8AC3E}">
        <p14:creationId xmlns:p14="http://schemas.microsoft.com/office/powerpoint/2010/main" val="2986091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982900727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982900727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982900727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982900727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5982900727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5982900727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5902c3b90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5902c3b90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982900727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982900727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982900727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982900727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98290072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98290072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982900727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982900727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98290072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98290072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OBIS’s mission is to maintain this global alliance of research data partners and provide free and open access to and application of biodiversity and biogeographic data and information on marine life. As a member node, I can tell you their real mission is to make sure you don’t put any badly formed Darwin core archives where they can see it. To be serious though, OBIS has a responsibility to train data managers like me and you, aggregate data and provide tools to help make sense of it. It’s a good mission and an opportunity to add a lot of value to the data we and our scientific partners are collecting every day.</a:t>
            </a:r>
          </a:p>
        </p:txBody>
      </p:sp>
      <p:sp>
        <p:nvSpPr>
          <p:cNvPr id="4" name="Slide Number Placeholder 3"/>
          <p:cNvSpPr>
            <a:spLocks noGrp="1"/>
          </p:cNvSpPr>
          <p:nvPr>
            <p:ph type="sldNum" sz="quarter" idx="5"/>
          </p:nvPr>
        </p:nvSpPr>
        <p:spPr/>
        <p:txBody>
          <a:bodyPr/>
          <a:lstStyle/>
          <a:p>
            <a:fld id="{66587E8F-A97C-3B43-A0D9-4BF2B704D41E}" type="slidenum">
              <a:rPr lang="en-US" smtClean="0"/>
              <a:t>6</a:t>
            </a:fld>
            <a:endParaRPr lang="en-US"/>
          </a:p>
        </p:txBody>
      </p:sp>
    </p:spTree>
    <p:extLst>
      <p:ext uri="{BB962C8B-B14F-4D97-AF65-F5344CB8AC3E}">
        <p14:creationId xmlns:p14="http://schemas.microsoft.com/office/powerpoint/2010/main" val="3453532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where all the OBIS nodes and partners are geographically, as OBIS has an obligation by its UN backers to be generating capacity and knowledge in all the countries of the world, there’s a great deal of focus on making each national or regional node independent and autonomous and reflective of the people that it serves.</a:t>
            </a:r>
          </a:p>
        </p:txBody>
      </p:sp>
      <p:sp>
        <p:nvSpPr>
          <p:cNvPr id="4" name="Slide Number Placeholder 3"/>
          <p:cNvSpPr>
            <a:spLocks noGrp="1"/>
          </p:cNvSpPr>
          <p:nvPr>
            <p:ph type="sldNum" sz="quarter" idx="5"/>
          </p:nvPr>
        </p:nvSpPr>
        <p:spPr/>
        <p:txBody>
          <a:bodyPr/>
          <a:lstStyle/>
          <a:p>
            <a:fld id="{66587E8F-A97C-3B43-A0D9-4BF2B704D41E}" type="slidenum">
              <a:rPr lang="en-US" smtClean="0"/>
              <a:t>7</a:t>
            </a:fld>
            <a:endParaRPr lang="en-US"/>
          </a:p>
        </p:txBody>
      </p:sp>
    </p:spTree>
    <p:extLst>
      <p:ext uri="{BB962C8B-B14F-4D97-AF65-F5344CB8AC3E}">
        <p14:creationId xmlns:p14="http://schemas.microsoft.com/office/powerpoint/2010/main" val="3717131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OBIS demonstrates strong support for open-access to research data, and has seen positive results for its efforts so far. Good Data Management and Best Practices are of course a must for truly open-access, interoperable data, and the benefits to international collaboration are quantifiable and worth the effort we all undertake to make our data ready for the world.</a:t>
            </a:r>
          </a:p>
          <a:p>
            <a:endParaRPr lang="en-US" dirty="0"/>
          </a:p>
        </p:txBody>
      </p:sp>
      <p:sp>
        <p:nvSpPr>
          <p:cNvPr id="4" name="Slide Number Placeholder 3"/>
          <p:cNvSpPr>
            <a:spLocks noGrp="1"/>
          </p:cNvSpPr>
          <p:nvPr>
            <p:ph type="sldNum" sz="quarter" idx="5"/>
          </p:nvPr>
        </p:nvSpPr>
        <p:spPr/>
        <p:txBody>
          <a:bodyPr/>
          <a:lstStyle/>
          <a:p>
            <a:fld id="{66587E8F-A97C-3B43-A0D9-4BF2B704D41E}" type="slidenum">
              <a:rPr lang="en-US" smtClean="0"/>
              <a:t>8</a:t>
            </a:fld>
            <a:endParaRPr lang="en-US"/>
          </a:p>
        </p:txBody>
      </p:sp>
    </p:spTree>
    <p:extLst>
      <p:ext uri="{BB962C8B-B14F-4D97-AF65-F5344CB8AC3E}">
        <p14:creationId xmlns:p14="http://schemas.microsoft.com/office/powerpoint/2010/main" val="296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includes the use of well established data standards and vocabularies for the data and associated metadata for each of the projects that make up the knowledge base of OBIS and its nodes. The internationally accepted body of standards for our sort of data is the Darwin Core, and the metadata specification that we use to describe things at a higher level is Ecological Metadata Language. These Darwin Core archives and associated EML files are the basis of a project within OBIS and the software that is used to push this information around and aggregate it sensibly. Darwin Core is a living standard, maintained by the folks at Biodiversity Information Standards (TDWG), and their meetings are lively and their community is responsive to extensions and changes to the way things are done. I’ve had a lot of success getting new ideas on how we are monitoring marine life into schemas and helping extend the accepted terms in </a:t>
            </a:r>
            <a:r>
              <a:rPr lang="en-US" dirty="0" err="1"/>
              <a:t>DarwinCore</a:t>
            </a:r>
            <a:r>
              <a:rPr lang="en-US" dirty="0"/>
              <a:t> to fit what we are coming up with next.  As part of our time this week, we’ll build a few example </a:t>
            </a:r>
            <a:r>
              <a:rPr lang="en-US" dirty="0" err="1"/>
              <a:t>DarwinCore</a:t>
            </a:r>
            <a:r>
              <a:rPr lang="en-US" dirty="0"/>
              <a:t> Archive packages and try and vet them against the Integrated Publishing Toolkit that is released by GBIF and in use by both GBIF and OBIS to aggregate data. GBIF are concerned with all terrestrial life, not just the marine side of things, but their mission is very similar and indeed their data scope is a superset of OBIS’s. Data you aggregate to OBIS can show up on GBIF as well by toggling a setting, and we’ll go over how and why you might want to do that too.</a:t>
            </a:r>
          </a:p>
        </p:txBody>
      </p:sp>
      <p:sp>
        <p:nvSpPr>
          <p:cNvPr id="4" name="Slide Number Placeholder 3"/>
          <p:cNvSpPr>
            <a:spLocks noGrp="1"/>
          </p:cNvSpPr>
          <p:nvPr>
            <p:ph type="sldNum" sz="quarter" idx="5"/>
          </p:nvPr>
        </p:nvSpPr>
        <p:spPr/>
        <p:txBody>
          <a:bodyPr/>
          <a:lstStyle/>
          <a:p>
            <a:fld id="{66587E8F-A97C-3B43-A0D9-4BF2B704D41E}" type="slidenum">
              <a:rPr lang="en-US" smtClean="0"/>
              <a:t>9</a:t>
            </a:fld>
            <a:endParaRPr lang="en-US"/>
          </a:p>
        </p:txBody>
      </p:sp>
    </p:spTree>
    <p:extLst>
      <p:ext uri="{BB962C8B-B14F-4D97-AF65-F5344CB8AC3E}">
        <p14:creationId xmlns:p14="http://schemas.microsoft.com/office/powerpoint/2010/main" val="102454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A9812-3D08-0241-99A8-EF863BA7300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51A4A9D-5D98-D046-9CD2-A578BAC0F1F2}"/>
              </a:ext>
            </a:extLst>
          </p:cNvPr>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2247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172" y="327232"/>
            <a:ext cx="8229090" cy="614142"/>
          </a:xfrm>
          <a:prstGeom prst="rect">
            <a:avLst/>
          </a:prstGeom>
        </p:spPr>
        <p:txBody>
          <a:bodyPr lIns="0" tIns="0" rIns="0" bIns="0" anchor="ctr">
            <a:spAutoFit/>
          </a:bodyPr>
          <a:lstStyle/>
          <a:p>
            <a:pPr algn="ctr"/>
            <a:endParaRPr lang="en-AU" sz="3991" b="0" strike="noStrike" spc="-1">
              <a:latin typeface="Arial"/>
            </a:endParaRPr>
          </a:p>
        </p:txBody>
      </p:sp>
      <p:sp>
        <p:nvSpPr>
          <p:cNvPr id="3" name="PlaceHolder 2"/>
          <p:cNvSpPr>
            <a:spLocks noGrp="1"/>
          </p:cNvSpPr>
          <p:nvPr>
            <p:ph type="subTitle"/>
          </p:nvPr>
        </p:nvSpPr>
        <p:spPr>
          <a:xfrm>
            <a:off x="457172" y="2437905"/>
            <a:ext cx="8229090" cy="513730"/>
          </a:xfrm>
          <a:prstGeom prst="rect">
            <a:avLst/>
          </a:prstGeom>
        </p:spPr>
        <p:txBody>
          <a:bodyPr lIns="0" tIns="0" rIns="0" bIns="0" anchor="ctr">
            <a:spAutoFit/>
          </a:bodyPr>
          <a:lstStyle/>
          <a:p>
            <a:pPr algn="ctr"/>
            <a:endParaRPr lang="en-AU" sz="2903" b="0" strike="noStrike" spc="-1">
              <a:latin typeface="Arial"/>
            </a:endParaRPr>
          </a:p>
        </p:txBody>
      </p:sp>
    </p:spTree>
    <p:extLst>
      <p:ext uri="{BB962C8B-B14F-4D97-AF65-F5344CB8AC3E}">
        <p14:creationId xmlns:p14="http://schemas.microsoft.com/office/powerpoint/2010/main" val="26033394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685800" y="1597819"/>
            <a:ext cx="7772400" cy="1102519"/>
          </a:xfrm>
        </p:spPr>
        <p:txBody>
          <a:bodyPr>
            <a:noAutofit/>
          </a:bodyPr>
          <a:lstStyle>
            <a:lvl1pPr algn="l">
              <a:lnSpc>
                <a:spcPts val="2925"/>
              </a:lnSpc>
              <a:defRPr sz="2400" b="1" i="0" baseline="0">
                <a:solidFill>
                  <a:schemeClr val="bg1"/>
                </a:solidFill>
                <a:latin typeface="Verdana"/>
                <a:cs typeface="Verdana"/>
              </a:defRPr>
            </a:lvl1pPr>
          </a:lstStyle>
          <a:p>
            <a:r>
              <a:rPr lang="nl-BE" dirty="0"/>
              <a:t>De OCEAAN: verkend, verarmd, vervuild, verwarmd, verzuurd</a:t>
            </a:r>
            <a:endParaRPr lang="nl-NL" dirty="0"/>
          </a:p>
        </p:txBody>
      </p:sp>
      <p:sp>
        <p:nvSpPr>
          <p:cNvPr id="3" name="Subtitel 2"/>
          <p:cNvSpPr>
            <a:spLocks noGrp="1"/>
          </p:cNvSpPr>
          <p:nvPr>
            <p:ph type="subTitle" idx="1" hasCustomPrompt="1"/>
          </p:nvPr>
        </p:nvSpPr>
        <p:spPr>
          <a:xfrm>
            <a:off x="685800" y="2772892"/>
            <a:ext cx="6400800" cy="283517"/>
          </a:xfrm>
        </p:spPr>
        <p:txBody>
          <a:bodyPr>
            <a:normAutofit/>
          </a:bodyPr>
          <a:lstStyle>
            <a:lvl1pPr marL="0" indent="0" algn="l">
              <a:lnSpc>
                <a:spcPts val="1650"/>
              </a:lnSpc>
              <a:buNone/>
              <a:defRPr sz="900" b="0" i="0">
                <a:solidFill>
                  <a:srgbClr val="FFFFFF"/>
                </a:solidFill>
                <a:latin typeface="Verdana"/>
                <a:cs typeface="Verdana"/>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nl-BE" dirty="0"/>
              <a:t>Jan Seys, communicatieverantwoordelijke</a:t>
            </a:r>
            <a:endParaRPr lang="nl-NL" dirty="0"/>
          </a:p>
        </p:txBody>
      </p:sp>
      <p:pic>
        <p:nvPicPr>
          <p:cNvPr id="1026" name="Picture 2"/>
          <p:cNvPicPr>
            <a:picLocks noChangeAspect="1" noChangeArrowheads="1"/>
          </p:cNvPicPr>
          <p:nvPr userDrawn="1"/>
        </p:nvPicPr>
        <p:blipFill>
          <a:blip r:embed="rId2" cstate="print"/>
          <a:srcRect l="12806" r="12712"/>
          <a:stretch>
            <a:fillRect/>
          </a:stretch>
        </p:blipFill>
        <p:spPr bwMode="auto">
          <a:xfrm>
            <a:off x="0" y="1"/>
            <a:ext cx="9144000" cy="5179337"/>
          </a:xfrm>
          <a:prstGeom prst="rect">
            <a:avLst/>
          </a:prstGeom>
          <a:noFill/>
          <a:ln w="9525">
            <a:noFill/>
            <a:miter lim="800000"/>
            <a:headEnd/>
            <a:tailEnd/>
          </a:ln>
        </p:spPr>
      </p:pic>
      <p:sp>
        <p:nvSpPr>
          <p:cNvPr id="5" name="Title 1"/>
          <p:cNvSpPr txBox="1">
            <a:spLocks/>
          </p:cNvSpPr>
          <p:nvPr userDrawn="1"/>
        </p:nvSpPr>
        <p:spPr>
          <a:xfrm>
            <a:off x="539552" y="1545636"/>
            <a:ext cx="8062664" cy="1102519"/>
          </a:xfrm>
          <a:prstGeom prst="rect">
            <a:avLst/>
          </a:prstGeom>
        </p:spPr>
        <p:txBody>
          <a:bodyPr vert="horz" lIns="68580" tIns="34290" rIns="68580" bIns="34290" rtlCol="0" anchor="ctr">
            <a:normAutofit/>
          </a:bodyPr>
          <a:lstStyle/>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2700" b="1" i="0" u="none" strike="noStrike" kern="1200" cap="none" spc="0" normalizeH="0" baseline="0" noProof="0" dirty="0">
              <a:ln>
                <a:noFill/>
              </a:ln>
              <a:solidFill>
                <a:schemeClr val="bg1"/>
              </a:solidFill>
              <a:effectLst/>
              <a:uLnTx/>
              <a:uFillTx/>
              <a:latin typeface="+mj-lt"/>
              <a:ea typeface="+mj-ea"/>
              <a:cs typeface="+mj-cs"/>
            </a:endParaRPr>
          </a:p>
        </p:txBody>
      </p:sp>
      <p:sp>
        <p:nvSpPr>
          <p:cNvPr id="6" name="Subtitle 2"/>
          <p:cNvSpPr txBox="1">
            <a:spLocks/>
          </p:cNvSpPr>
          <p:nvPr userDrawn="1"/>
        </p:nvSpPr>
        <p:spPr>
          <a:xfrm>
            <a:off x="827584" y="2679762"/>
            <a:ext cx="6400800" cy="1314450"/>
          </a:xfrm>
          <a:prstGeom prst="rect">
            <a:avLst/>
          </a:prstGeom>
        </p:spPr>
        <p:txBody>
          <a:bodyPr vert="horz" lIns="68580" tIns="34290" rIns="68580" bIns="34290" rtlCol="0">
            <a:normAutofit/>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Leen Vandepitte</a:t>
            </a:r>
          </a:p>
          <a:p>
            <a:pPr marL="0" marR="0" lvl="0" indent="0" algn="l" defTabSz="685800" rtl="0" eaLnBrk="1" fontAlgn="auto" latinLnBrk="0" hangingPunct="1">
              <a:lnSpc>
                <a:spcPct val="100000"/>
              </a:lnSpc>
              <a:spcBef>
                <a:spcPct val="20000"/>
              </a:spcBef>
              <a:spcAft>
                <a:spcPts val="0"/>
              </a:spcAft>
              <a:buClrTx/>
              <a:buSzTx/>
              <a:buFont typeface="Arial" pitchFamily="34" charset="0"/>
              <a:buNone/>
              <a:tabLst/>
              <a:defRPr/>
            </a:pPr>
            <a:r>
              <a:rPr kumimoji="0" lang="en-US" sz="1500" b="0" i="0" u="none" strike="noStrike" kern="1200" cap="none" spc="0" normalizeH="0" baseline="0" noProof="0" dirty="0">
                <a:ln>
                  <a:noFill/>
                </a:ln>
                <a:solidFill>
                  <a:schemeClr val="tx1">
                    <a:tint val="75000"/>
                  </a:schemeClr>
                </a:solidFill>
                <a:effectLst/>
                <a:uLnTx/>
                <a:uFillTx/>
                <a:latin typeface="+mn-lt"/>
                <a:ea typeface="+mn-ea"/>
                <a:cs typeface="+mn-cs"/>
              </a:rPr>
              <a:t>On behalf of WoRMS data management team</a:t>
            </a:r>
            <a:endParaRPr kumimoji="0" lang="nl-NL" sz="15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2" descr="WoRMS banner"/>
          <p:cNvPicPr>
            <a:picLocks noChangeAspect="1" noChangeArrowheads="1"/>
          </p:cNvPicPr>
          <p:nvPr userDrawn="1"/>
        </p:nvPicPr>
        <p:blipFill>
          <a:blip r:embed="rId3" cstate="print"/>
          <a:srcRect/>
          <a:stretch>
            <a:fillRect/>
          </a:stretch>
        </p:blipFill>
        <p:spPr bwMode="auto">
          <a:xfrm>
            <a:off x="5364088" y="3813889"/>
            <a:ext cx="2448272" cy="541121"/>
          </a:xfrm>
          <a:prstGeom prst="rect">
            <a:avLst/>
          </a:prstGeom>
          <a:noFill/>
        </p:spPr>
      </p:pic>
    </p:spTree>
    <p:extLst>
      <p:ext uri="{BB962C8B-B14F-4D97-AF65-F5344CB8AC3E}">
        <p14:creationId xmlns:p14="http://schemas.microsoft.com/office/powerpoint/2010/main" val="3787359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465312" y="205978"/>
            <a:ext cx="7283152" cy="367550"/>
          </a:xfrm>
        </p:spPr>
        <p:txBody>
          <a:bodyPr>
            <a:noAutofit/>
          </a:bodyPr>
          <a:lstStyle>
            <a:lvl1pPr algn="l">
              <a:defRPr sz="1500" b="1">
                <a:solidFill>
                  <a:srgbClr val="0084A1"/>
                </a:solidFill>
                <a:latin typeface="+mn-lt"/>
                <a:ea typeface="Verdana" pitchFamily="34" charset="0"/>
                <a:cs typeface="Verdana" pitchFamily="34" charset="0"/>
              </a:defRPr>
            </a:lvl1pPr>
          </a:lstStyle>
          <a:p>
            <a:r>
              <a:rPr lang="en-US" dirty="0"/>
              <a:t>Click to edit Master title style</a:t>
            </a:r>
            <a:endParaRPr lang="nl-NL" dirty="0"/>
          </a:p>
        </p:txBody>
      </p:sp>
      <p:sp>
        <p:nvSpPr>
          <p:cNvPr id="3" name="Content Placeholder 2"/>
          <p:cNvSpPr>
            <a:spLocks noGrp="1"/>
          </p:cNvSpPr>
          <p:nvPr>
            <p:ph idx="1"/>
          </p:nvPr>
        </p:nvSpPr>
        <p:spPr>
          <a:xfrm>
            <a:off x="1465312" y="789553"/>
            <a:ext cx="7283152" cy="3805070"/>
          </a:xfrm>
        </p:spPr>
        <p:txBody>
          <a:bodyPr>
            <a:normAutofit/>
          </a:bodyPr>
          <a:lstStyle>
            <a:lvl1pPr>
              <a:spcBef>
                <a:spcPts val="450"/>
              </a:spcBef>
              <a:defRPr sz="1275" b="1">
                <a:solidFill>
                  <a:srgbClr val="004F61"/>
                </a:solidFill>
                <a:latin typeface="+mn-lt"/>
                <a:ea typeface="Verdana" pitchFamily="34" charset="0"/>
                <a:cs typeface="Verdana" pitchFamily="34" charset="0"/>
              </a:defRPr>
            </a:lvl1pPr>
            <a:lvl2pPr>
              <a:spcBef>
                <a:spcPts val="450"/>
              </a:spcBef>
              <a:defRPr sz="1200">
                <a:latin typeface="+mn-lt"/>
                <a:ea typeface="Verdana" pitchFamily="34" charset="0"/>
                <a:cs typeface="Verdana" pitchFamily="34" charset="0"/>
              </a:defRPr>
            </a:lvl2pPr>
            <a:lvl3pPr>
              <a:spcBef>
                <a:spcPts val="450"/>
              </a:spcBef>
              <a:defRPr sz="1200">
                <a:latin typeface="+mn-lt"/>
                <a:ea typeface="Verdana" pitchFamily="34" charset="0"/>
                <a:cs typeface="Verdana" pitchFamily="34" charset="0"/>
              </a:defRPr>
            </a:lvl3pPr>
            <a:lvl4pPr>
              <a:spcBef>
                <a:spcPts val="450"/>
              </a:spcBef>
              <a:defRPr sz="1200">
                <a:latin typeface="+mn-lt"/>
                <a:ea typeface="Verdana" pitchFamily="34" charset="0"/>
                <a:cs typeface="Verdana" pitchFamily="34" charset="0"/>
              </a:defRPr>
            </a:lvl4pPr>
            <a:lvl5pPr>
              <a:spcBef>
                <a:spcPts val="450"/>
              </a:spcBef>
              <a:defRPr sz="1200">
                <a:latin typeface="+mn-lt"/>
                <a:ea typeface="Verdana" pitchFamily="34" charset="0"/>
                <a:cs typeface="Verdana"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32503537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0084A1"/>
                </a:solidFill>
                <a:latin typeface="Verdana"/>
                <a:cs typeface="Verdana"/>
              </a:defRPr>
            </a:lvl1pPr>
          </a:lstStyle>
          <a:p>
            <a:r>
              <a:rPr lang="nl-BE" dirty="0"/>
              <a:t>Lorem ipsum</a:t>
            </a:r>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hasCustomPrompt="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275" baseline="0">
                <a:solidFill>
                  <a:schemeClr val="tx1"/>
                </a:solidFill>
                <a:latin typeface="+mn-lt"/>
                <a:cs typeface="Lucida Sans"/>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6" name="Tijdelijke aanduiding voor inhoud 2"/>
          <p:cNvSpPr>
            <a:spLocks noGrp="1"/>
          </p:cNvSpPr>
          <p:nvPr>
            <p:ph idx="11" hasCustomPrompt="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Verdana"/>
                <a:cs typeface="Verdana"/>
              </a:defRPr>
            </a:lvl1pPr>
          </a:lstStyle>
          <a:p>
            <a:pPr lvl="0"/>
            <a:r>
              <a:rPr lang="nl-BE" dirty="0"/>
              <a:t>Osant et provitiur se num:</a:t>
            </a:r>
          </a:p>
        </p:txBody>
      </p:sp>
      <p:sp>
        <p:nvSpPr>
          <p:cNvPr id="10"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Tree>
    <p:extLst>
      <p:ext uri="{BB962C8B-B14F-4D97-AF65-F5344CB8AC3E}">
        <p14:creationId xmlns:p14="http://schemas.microsoft.com/office/powerpoint/2010/main" val="12031012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endParaRPr lang="nl-NL"/>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EF7694F3-779C-47C7-BCE2-7AE8E24FBA46}" type="datetimeFigureOut">
              <a:rPr lang="nl-NL" smtClean="0"/>
              <a:pPr/>
              <a:t>19-1-2020</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AC86412-3D15-4FA8-92B8-F731A32E70F3}" type="slidenum">
              <a:rPr lang="nl-NL" smtClean="0"/>
              <a:pPr/>
              <a:t>‹#›</a:t>
            </a:fld>
            <a:endParaRPr lang="nl-NL"/>
          </a:p>
        </p:txBody>
      </p:sp>
    </p:spTree>
    <p:extLst>
      <p:ext uri="{BB962C8B-B14F-4D97-AF65-F5344CB8AC3E}">
        <p14:creationId xmlns:p14="http://schemas.microsoft.com/office/powerpoint/2010/main" val="11536847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pic>
        <p:nvPicPr>
          <p:cNvPr id="7" name="Afbeelding 6" descr="Achtergrond 2.jpg"/>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Titel 1"/>
          <p:cNvSpPr>
            <a:spLocks noGrp="1"/>
          </p:cNvSpPr>
          <p:nvPr>
            <p:ph type="title" hasCustomPrompt="1"/>
          </p:nvPr>
        </p:nvSpPr>
        <p:spPr>
          <a:xfrm>
            <a:off x="1934252" y="314575"/>
            <a:ext cx="6752548" cy="533027"/>
          </a:xfrm>
        </p:spPr>
        <p:txBody>
          <a:bodyPr>
            <a:normAutofit/>
          </a:bodyPr>
          <a:lstStyle>
            <a:lvl1pPr algn="l">
              <a:lnSpc>
                <a:spcPts val="2325"/>
              </a:lnSpc>
              <a:defRPr sz="2250" b="1" i="0">
                <a:solidFill>
                  <a:srgbClr val="60B3C3"/>
                </a:solidFill>
                <a:latin typeface="Verdana"/>
                <a:cs typeface="Verdana"/>
              </a:defRPr>
            </a:lvl1pPr>
          </a:lstStyle>
          <a:p>
            <a:r>
              <a:rPr lang="nl-BE" dirty="0"/>
              <a:t>Lorem ipsum</a:t>
            </a:r>
            <a:endParaRPr lang="nl-NL" dirty="0"/>
          </a:p>
        </p:txBody>
      </p:sp>
      <p:sp>
        <p:nvSpPr>
          <p:cNvPr id="10"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2" name="Tijdelijke aanduiding voor inhoud 2"/>
          <p:cNvSpPr>
            <a:spLocks noGrp="1"/>
          </p:cNvSpPr>
          <p:nvPr>
            <p:ph idx="1" hasCustomPrompt="1"/>
          </p:nvPr>
        </p:nvSpPr>
        <p:spPr>
          <a:xfrm>
            <a:off x="1934252" y="2330395"/>
            <a:ext cx="6752548" cy="1963064"/>
          </a:xfrm>
        </p:spPr>
        <p:txBody>
          <a:bodyPr>
            <a:normAutofit/>
          </a:bodyPr>
          <a:lstStyle>
            <a:lvl1pPr marL="257175" indent="-257175">
              <a:lnSpc>
                <a:spcPts val="2325"/>
              </a:lnSpc>
              <a:spcBef>
                <a:spcPts val="0"/>
              </a:spcBef>
              <a:buClr>
                <a:srgbClr val="60B3C3"/>
              </a:buClr>
              <a:buFont typeface="Wingdings" charset="2"/>
              <a:buChar char="§"/>
              <a:defRPr sz="1275" b="0" i="0" baseline="0">
                <a:solidFill>
                  <a:srgbClr val="FFFFFF"/>
                </a:solidFill>
                <a:latin typeface="Verdana"/>
                <a:cs typeface="Verdana"/>
              </a:defRPr>
            </a:lvl1pPr>
          </a:lstStyle>
          <a:p>
            <a:pPr lvl="0"/>
            <a:r>
              <a:rPr lang="nl-BE" dirty="0"/>
              <a:t>Ratur aut quunt.</a:t>
            </a:r>
          </a:p>
          <a:p>
            <a:pPr lvl="0"/>
            <a:r>
              <a:rPr lang="nl-BE" dirty="0"/>
              <a:t>Boreptatis et aut faciis endis explaborem.</a:t>
            </a:r>
          </a:p>
          <a:p>
            <a:pPr lvl="0"/>
            <a:r>
              <a:rPr lang="nl-BE" dirty="0"/>
              <a:t>Sit hicit aut optatquos antis eumquam de vollupt atetur.</a:t>
            </a:r>
          </a:p>
        </p:txBody>
      </p:sp>
      <p:sp>
        <p:nvSpPr>
          <p:cNvPr id="14" name="Tijdelijke aanduiding voor inhoud 2"/>
          <p:cNvSpPr>
            <a:spLocks noGrp="1"/>
          </p:cNvSpPr>
          <p:nvPr>
            <p:ph idx="10" hasCustomPrompt="1"/>
          </p:nvPr>
        </p:nvSpPr>
        <p:spPr>
          <a:xfrm>
            <a:off x="1934252" y="855757"/>
            <a:ext cx="6752548" cy="1066637"/>
          </a:xfrm>
        </p:spPr>
        <p:txBody>
          <a:bodyPr>
            <a:noAutofit/>
          </a:bodyPr>
          <a:lstStyle>
            <a:lvl1pPr marL="0" indent="0">
              <a:lnSpc>
                <a:spcPts val="2325"/>
              </a:lnSpc>
              <a:spcBef>
                <a:spcPts val="0"/>
              </a:spcBef>
              <a:buClr>
                <a:srgbClr val="60B3C3"/>
              </a:buClr>
              <a:buFont typeface="Wingdings" charset="2"/>
              <a:buNone/>
              <a:defRPr sz="1275" b="0" i="0" baseline="0">
                <a:solidFill>
                  <a:srgbClr val="FFFFFF"/>
                </a:solidFill>
                <a:latin typeface="Verdana"/>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r>
              <a:rPr lang="nl-BE" dirty="0"/>
              <a:t>Vel maxime voleniminus, vellibus quatia quodis essuntiunto te nimusam et est, nonescitium rest, utesequae ex excerum ant quunt faccus maionec ustiuribus.</a:t>
            </a:r>
          </a:p>
        </p:txBody>
      </p:sp>
      <p:sp>
        <p:nvSpPr>
          <p:cNvPr id="15" name="Tijdelijke aanduiding voor inhoud 2"/>
          <p:cNvSpPr>
            <a:spLocks noGrp="1"/>
          </p:cNvSpPr>
          <p:nvPr>
            <p:ph idx="11" hasCustomPrompt="1"/>
          </p:nvPr>
        </p:nvSpPr>
        <p:spPr>
          <a:xfrm>
            <a:off x="1934252" y="1902227"/>
            <a:ext cx="6752548" cy="401955"/>
          </a:xfrm>
        </p:spPr>
        <p:txBody>
          <a:bodyPr>
            <a:normAutofit/>
          </a:bodyPr>
          <a:lstStyle>
            <a:lvl1pPr marL="0" indent="0">
              <a:lnSpc>
                <a:spcPts val="2325"/>
              </a:lnSpc>
              <a:spcBef>
                <a:spcPts val="0"/>
              </a:spcBef>
              <a:buClr>
                <a:srgbClr val="004F61"/>
              </a:buClr>
              <a:buFont typeface="Wingdings" charset="2"/>
              <a:buNone/>
              <a:defRPr sz="1275" b="1" i="0" baseline="0">
                <a:solidFill>
                  <a:schemeClr val="bg1"/>
                </a:solidFill>
                <a:latin typeface="Verdana"/>
                <a:cs typeface="Verdana"/>
              </a:defRPr>
            </a:lvl1pPr>
          </a:lstStyle>
          <a:p>
            <a:pPr lvl="0"/>
            <a:r>
              <a:rPr lang="nl-BE" dirty="0"/>
              <a:t>Osant et provitiur se num:</a:t>
            </a:r>
          </a:p>
        </p:txBody>
      </p:sp>
    </p:spTree>
    <p:extLst>
      <p:ext uri="{BB962C8B-B14F-4D97-AF65-F5344CB8AC3E}">
        <p14:creationId xmlns:p14="http://schemas.microsoft.com/office/powerpoint/2010/main" val="2882472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2C5431-9207-4884-8F02-DAD817F9E525}" type="datetimeFigureOut">
              <a:rPr lang="nl-BE" smtClean="0"/>
              <a:t>19/01/2020</a:t>
            </a:fld>
            <a:endParaRPr lang="nl-BE"/>
          </a:p>
        </p:txBody>
      </p:sp>
      <p:sp>
        <p:nvSpPr>
          <p:cNvPr id="3" name="Footer Placeholder 2"/>
          <p:cNvSpPr>
            <a:spLocks noGrp="1"/>
          </p:cNvSpPr>
          <p:nvPr>
            <p:ph type="ftr" sz="quarter" idx="11"/>
          </p:nvPr>
        </p:nvSpPr>
        <p:spPr/>
        <p:txBody>
          <a:bodyPr/>
          <a:lstStyle/>
          <a:p>
            <a:endParaRPr lang="nl-BE"/>
          </a:p>
        </p:txBody>
      </p:sp>
      <p:sp>
        <p:nvSpPr>
          <p:cNvPr id="4" name="Slide Number Placeholder 3"/>
          <p:cNvSpPr>
            <a:spLocks noGrp="1"/>
          </p:cNvSpPr>
          <p:nvPr>
            <p:ph type="sldNum" sz="quarter" idx="12"/>
          </p:nvPr>
        </p:nvSpPr>
        <p:spPr/>
        <p:txBody>
          <a:bodyPr/>
          <a:lstStyle/>
          <a:p>
            <a:fld id="{23B6C832-AA01-42D3-BA94-407BB0F87C9D}" type="slidenum">
              <a:rPr lang="nl-BE" smtClean="0"/>
              <a:t>‹#›</a:t>
            </a:fld>
            <a:endParaRPr lang="nl-BE"/>
          </a:p>
        </p:txBody>
      </p:sp>
    </p:spTree>
    <p:extLst>
      <p:ext uri="{BB962C8B-B14F-4D97-AF65-F5344CB8AC3E}">
        <p14:creationId xmlns:p14="http://schemas.microsoft.com/office/powerpoint/2010/main" val="1426975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rotWithShape="1">
          <a:blip r:embed="rId2">
            <a:extLst>
              <a:ext uri="{28A0092B-C50C-407E-A947-70E740481C1C}">
                <a14:useLocalDpi xmlns:a14="http://schemas.microsoft.com/office/drawing/2010/main" val="0"/>
              </a:ext>
            </a:extLst>
          </a:blip>
          <a:srcRect l="16147"/>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Tree>
    <p:extLst>
      <p:ext uri="{BB962C8B-B14F-4D97-AF65-F5344CB8AC3E}">
        <p14:creationId xmlns:p14="http://schemas.microsoft.com/office/powerpoint/2010/main" val="1815468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1086828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2682413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1875528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Titel en object">
    <p:spTree>
      <p:nvGrpSpPr>
        <p:cNvPr id="1" name=""/>
        <p:cNvGrpSpPr/>
        <p:nvPr/>
      </p:nvGrpSpPr>
      <p:grpSpPr>
        <a:xfrm>
          <a:off x="0" y="0"/>
          <a:ext cx="0" cy="0"/>
          <a:chOff x="0" y="0"/>
          <a:chExt cx="0" cy="0"/>
        </a:xfrm>
      </p:grpSpPr>
      <p:pic>
        <p:nvPicPr>
          <p:cNvPr id="3" name="Afbeelding 2" descr="Achtergrond 4.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el 1"/>
          <p:cNvSpPr>
            <a:spLocks noGrp="1"/>
          </p:cNvSpPr>
          <p:nvPr>
            <p:ph type="title"/>
          </p:nvPr>
        </p:nvSpPr>
        <p:spPr>
          <a:xfrm>
            <a:off x="1934252" y="314575"/>
            <a:ext cx="6752548" cy="421560"/>
          </a:xfrm>
        </p:spPr>
        <p:txBody>
          <a:bodyPr>
            <a:normAutofit/>
          </a:bodyPr>
          <a:lstStyle>
            <a:lvl1pPr algn="l">
              <a:lnSpc>
                <a:spcPts val="2325"/>
              </a:lnSpc>
              <a:defRPr sz="1800" b="1" i="0">
                <a:solidFill>
                  <a:srgbClr val="0084A1"/>
                </a:solidFill>
                <a:latin typeface="+mn-lt"/>
                <a:cs typeface="Verdana"/>
              </a:defRPr>
            </a:lvl1pPr>
          </a:lstStyle>
          <a:p>
            <a:endParaRPr lang="nl-NL" dirty="0"/>
          </a:p>
        </p:txBody>
      </p:sp>
      <p:sp>
        <p:nvSpPr>
          <p:cNvPr id="9" name="Titel 1"/>
          <p:cNvSpPr txBox="1">
            <a:spLocks/>
          </p:cNvSpPr>
          <p:nvPr userDrawn="1"/>
        </p:nvSpPr>
        <p:spPr>
          <a:xfrm>
            <a:off x="1934252" y="980081"/>
            <a:ext cx="6752548" cy="1545248"/>
          </a:xfrm>
          <a:prstGeom prst="rect">
            <a:avLst/>
          </a:prstGeom>
        </p:spPr>
        <p:txBody>
          <a:bodyPr vert="horz" lIns="68580" tIns="34290" rIns="68580" bIns="34290" rtlCol="0" anchor="ctr">
            <a:normAutofit/>
          </a:bodyPr>
          <a:lstStyle>
            <a:lvl1pPr algn="l" defTabSz="457200" rtl="0" eaLnBrk="1" latinLnBrk="0" hangingPunct="1">
              <a:spcBef>
                <a:spcPct val="0"/>
              </a:spcBef>
              <a:buNone/>
              <a:defRPr sz="2500" b="1" i="0" kern="1200">
                <a:solidFill>
                  <a:srgbClr val="0084A1"/>
                </a:solidFill>
                <a:latin typeface="Lucida Sans"/>
                <a:ea typeface="+mj-ea"/>
                <a:cs typeface="Lucida Sans"/>
              </a:defRPr>
            </a:lvl1pPr>
          </a:lstStyle>
          <a:p>
            <a:endParaRPr lang="nl-NL" sz="1875" dirty="0"/>
          </a:p>
        </p:txBody>
      </p:sp>
      <p:sp>
        <p:nvSpPr>
          <p:cNvPr id="13" name="Tijdelijke aanduiding voor inhoud 2"/>
          <p:cNvSpPr>
            <a:spLocks noGrp="1"/>
          </p:cNvSpPr>
          <p:nvPr>
            <p:ph idx="1"/>
          </p:nvPr>
        </p:nvSpPr>
        <p:spPr>
          <a:xfrm>
            <a:off x="1934252" y="2426515"/>
            <a:ext cx="6752548" cy="1963064"/>
          </a:xfrm>
        </p:spPr>
        <p:txBody>
          <a:bodyPr>
            <a:normAutofit/>
          </a:bodyPr>
          <a:lstStyle>
            <a:lvl1pPr marL="257175" indent="-257175">
              <a:lnSpc>
                <a:spcPts val="2325"/>
              </a:lnSpc>
              <a:spcBef>
                <a:spcPts val="0"/>
              </a:spcBef>
              <a:buClr>
                <a:srgbClr val="004F61"/>
              </a:buClr>
              <a:buFont typeface="Wingdings" charset="2"/>
              <a:buChar char="§"/>
              <a:defRPr sz="1050" baseline="0">
                <a:solidFill>
                  <a:schemeClr val="tx1"/>
                </a:solidFill>
                <a:latin typeface="+mn-lt"/>
                <a:cs typeface="Lucida Sans"/>
              </a:defRPr>
            </a:lvl1pPr>
          </a:lstStyle>
          <a:p>
            <a:pPr lvl="0"/>
            <a:endParaRPr lang="nl-BE" dirty="0"/>
          </a:p>
        </p:txBody>
      </p:sp>
      <p:sp>
        <p:nvSpPr>
          <p:cNvPr id="16" name="Tijdelijke aanduiding voor inhoud 2"/>
          <p:cNvSpPr>
            <a:spLocks noGrp="1"/>
          </p:cNvSpPr>
          <p:nvPr>
            <p:ph idx="11"/>
          </p:nvPr>
        </p:nvSpPr>
        <p:spPr>
          <a:xfrm>
            <a:off x="1934252" y="1980869"/>
            <a:ext cx="6752548" cy="401955"/>
          </a:xfrm>
        </p:spPr>
        <p:txBody>
          <a:bodyPr>
            <a:normAutofit/>
          </a:bodyPr>
          <a:lstStyle>
            <a:lvl1pPr marL="0" indent="0">
              <a:lnSpc>
                <a:spcPts val="2325"/>
              </a:lnSpc>
              <a:buClr>
                <a:srgbClr val="004F61"/>
              </a:buClr>
              <a:buFont typeface="Wingdings" charset="2"/>
              <a:buNone/>
              <a:defRPr sz="1275" b="1" i="0" baseline="0">
                <a:solidFill>
                  <a:srgbClr val="004F61"/>
                </a:solidFill>
                <a:latin typeface="+mj-lt"/>
                <a:cs typeface="Verdana"/>
              </a:defRPr>
            </a:lvl1pPr>
          </a:lstStyle>
          <a:p>
            <a:pPr lvl="0"/>
            <a:endParaRPr lang="nl-BE" dirty="0"/>
          </a:p>
        </p:txBody>
      </p:sp>
      <p:sp>
        <p:nvSpPr>
          <p:cNvPr id="10" name="Tijdelijke aanduiding voor inhoud 2"/>
          <p:cNvSpPr>
            <a:spLocks noGrp="1"/>
          </p:cNvSpPr>
          <p:nvPr>
            <p:ph idx="10"/>
          </p:nvPr>
        </p:nvSpPr>
        <p:spPr>
          <a:xfrm>
            <a:off x="1934252" y="855757"/>
            <a:ext cx="6752548" cy="1066637"/>
          </a:xfrm>
        </p:spPr>
        <p:txBody>
          <a:bodyPr>
            <a:noAutofit/>
          </a:bodyPr>
          <a:lstStyle>
            <a:lvl1pPr marL="0" marR="0" indent="0" algn="l" defTabSz="342900" rtl="0" eaLnBrk="1" fontAlgn="auto" latinLnBrk="0" hangingPunct="1">
              <a:lnSpc>
                <a:spcPct val="150000"/>
              </a:lnSpc>
              <a:spcBef>
                <a:spcPct val="20000"/>
              </a:spcBef>
              <a:spcAft>
                <a:spcPts val="0"/>
              </a:spcAft>
              <a:buClr>
                <a:srgbClr val="60B3C3"/>
              </a:buClr>
              <a:buSzTx/>
              <a:buFont typeface="Wingdings" charset="2"/>
              <a:buNone/>
              <a:tabLst/>
              <a:defRPr sz="1050" b="0" i="0" baseline="0">
                <a:solidFill>
                  <a:schemeClr val="tx1"/>
                </a:solidFill>
                <a:latin typeface="+mn-lt"/>
                <a:cs typeface="Verdana"/>
              </a:defRPr>
            </a:lvl1pPr>
          </a:lstStyle>
          <a:p>
            <a:pPr marL="0" marR="0" lvl="0" indent="0" algn="l" defTabSz="342900" rtl="0" eaLnBrk="1" fontAlgn="auto" latinLnBrk="0" hangingPunct="1">
              <a:lnSpc>
                <a:spcPct val="150000"/>
              </a:lnSpc>
              <a:spcBef>
                <a:spcPct val="20000"/>
              </a:spcBef>
              <a:spcAft>
                <a:spcPts val="0"/>
              </a:spcAft>
              <a:buClr>
                <a:srgbClr val="60B3C3"/>
              </a:buClr>
              <a:buSzTx/>
              <a:buFont typeface="Wingdings" charset="2"/>
              <a:buNone/>
              <a:tabLst/>
              <a:defRPr/>
            </a:pPr>
            <a:endParaRPr lang="nl-BE" dirty="0"/>
          </a:p>
        </p:txBody>
      </p:sp>
      <p:sp>
        <p:nvSpPr>
          <p:cNvPr id="8" name="Tijdelijke aanduiding voor inhoud 2"/>
          <p:cNvSpPr>
            <a:spLocks noGrp="1"/>
          </p:cNvSpPr>
          <p:nvPr>
            <p:ph idx="12" hasCustomPrompt="1"/>
          </p:nvPr>
        </p:nvSpPr>
        <p:spPr>
          <a:xfrm>
            <a:off x="1423921" y="4844642"/>
            <a:ext cx="6752548" cy="232099"/>
          </a:xfrm>
        </p:spPr>
        <p:txBody>
          <a:bodyPr>
            <a:normAutofit/>
          </a:bodyPr>
          <a:lstStyle>
            <a:lvl1pPr marL="0" indent="0">
              <a:lnSpc>
                <a:spcPts val="2325"/>
              </a:lnSpc>
              <a:buClr>
                <a:srgbClr val="004F61"/>
              </a:buClr>
              <a:buFont typeface="Wingdings" charset="2"/>
              <a:buNone/>
              <a:defRPr sz="600" b="1" i="0" baseline="0">
                <a:solidFill>
                  <a:srgbClr val="004F61"/>
                </a:solidFill>
                <a:latin typeface="+mj-lt"/>
                <a:cs typeface="Verdana"/>
              </a:defRPr>
            </a:lvl1pPr>
          </a:lstStyle>
          <a:p>
            <a:pPr lvl="0"/>
            <a:r>
              <a:rPr lang="nl-BE" dirty="0" err="1"/>
              <a:t>Catalogue</a:t>
            </a:r>
            <a:r>
              <a:rPr lang="nl-BE" dirty="0"/>
              <a:t> of Life – Global Team meeting – 2-4 </a:t>
            </a:r>
            <a:r>
              <a:rPr lang="nl-BE" dirty="0" err="1"/>
              <a:t>June</a:t>
            </a:r>
            <a:r>
              <a:rPr lang="nl-BE" dirty="0"/>
              <a:t> 2014, Washington</a:t>
            </a:r>
          </a:p>
        </p:txBody>
      </p:sp>
    </p:spTree>
    <p:extLst>
      <p:ext uri="{BB962C8B-B14F-4D97-AF65-F5344CB8AC3E}">
        <p14:creationId xmlns:p14="http://schemas.microsoft.com/office/powerpoint/2010/main" val="3418688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F7694F3-779C-47C7-BCE2-7AE8E24FBA46}" type="datetimeFigureOut">
              <a:rPr lang="nl-NL" smtClean="0"/>
              <a:pPr/>
              <a:t>19-1-2020</a:t>
            </a:fld>
            <a:endParaRPr lang="nl-NL"/>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C86412-3D15-4FA8-92B8-F731A32E70F3}" type="slidenum">
              <a:rPr lang="nl-NL" smtClean="0"/>
              <a:pPr/>
              <a:t>‹#›</a:t>
            </a:fld>
            <a:endParaRPr lang="nl-NL"/>
          </a:p>
        </p:txBody>
      </p:sp>
    </p:spTree>
    <p:extLst>
      <p:ext uri="{BB962C8B-B14F-4D97-AF65-F5344CB8AC3E}">
        <p14:creationId xmlns:p14="http://schemas.microsoft.com/office/powerpoint/2010/main" val="399894678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38.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emf"/><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1.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tif"/><Relationship Id="rId3" Type="http://schemas.openxmlformats.org/officeDocument/2006/relationships/image" Target="../media/image54.png"/><Relationship Id="rId21" Type="http://schemas.openxmlformats.org/officeDocument/2006/relationships/image" Target="../media/image71.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notesSlide" Target="../notesSlides/notesSlide21.xml"/><Relationship Id="rId16" Type="http://schemas.openxmlformats.org/officeDocument/2006/relationships/image" Target="../media/image67.tif"/><Relationship Id="rId20"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57.png"/><Relationship Id="rId11" Type="http://schemas.openxmlformats.org/officeDocument/2006/relationships/image" Target="../media/image62.tif"/><Relationship Id="rId5" Type="http://schemas.openxmlformats.org/officeDocument/2006/relationships/image" Target="../media/image56.png"/><Relationship Id="rId15" Type="http://schemas.openxmlformats.org/officeDocument/2006/relationships/image" Target="../media/image66.tif"/><Relationship Id="rId10" Type="http://schemas.openxmlformats.org/officeDocument/2006/relationships/image" Target="../media/image61.png"/><Relationship Id="rId19" Type="http://schemas.openxmlformats.org/officeDocument/2006/relationships/image" Target="../media/image70.tif"/><Relationship Id="rId4" Type="http://schemas.openxmlformats.org/officeDocument/2006/relationships/image" Target="../media/image55.png"/><Relationship Id="rId9" Type="http://schemas.openxmlformats.org/officeDocument/2006/relationships/image" Target="../media/image60.tif"/><Relationship Id="rId14" Type="http://schemas.openxmlformats.org/officeDocument/2006/relationships/image" Target="../media/image65.tif"/><Relationship Id="rId22"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74.jp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75.jp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hyperlink" Target="http://www.marbef.org/data/aphia.php?p=search"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 Id="rId5" Type="http://schemas.openxmlformats.org/officeDocument/2006/relationships/image" Target="../media/image2.jpeg"/><Relationship Id="rId4" Type="http://schemas.openxmlformats.org/officeDocument/2006/relationships/image" Target="../media/image78.gi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hyperlink" Target="http://www.google.be/url?sa=i&amp;rct=j&amp;q=&amp;esrc=s&amp;source=images&amp;cd=&amp;cad=rja&amp;uact=8&amp;ved=0CAcQjRw&amp;url=http://www.danieluk.net/news/latest-html5-canvas-page-flip-news-2/&amp;ei=YLXlVPjUNoGeygOaw4FA&amp;bvm=bv.85970519,d.bGQ&amp;psig=AFQjCNGSOsfeGK5z40ZPSTlxaAadzB6-Tg&amp;ust=1424426724522832"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80.jpeg"/><Relationship Id="rId5" Type="http://schemas.microsoft.com/office/2007/relationships/hdphoto" Target="../media/hdphoto1.wdp"/><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14.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94.jpeg"/><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hyperlink" Target="http://hdl.handle.net/10.1371/journal.pone.0051629" TargetMode="External"/><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hyperlink" Target="http://hdl.handle.net/10.1016/j.cub.2012.09.036"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95.jp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96.jpg"/></Relationships>
</file>

<file path=ppt/slides/_rels/slide4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98.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99.jpeg"/><Relationship Id="rId4" Type="http://schemas.openxmlformats.org/officeDocument/2006/relationships/image" Target="../media/image9.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00.jp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01.jpg"/></Relationships>
</file>

<file path=ppt/slides/_rels/slide53.xml.rels><?xml version="1.0" encoding="UTF-8" standalone="yes"?>
<Relationships xmlns="http://schemas.openxmlformats.org/package/2006/relationships"><Relationship Id="rId3" Type="http://schemas.openxmlformats.org/officeDocument/2006/relationships/image" Target="../media/image102.jpg"/><Relationship Id="rId7" Type="http://schemas.openxmlformats.org/officeDocument/2006/relationships/image" Target="../media/image104.jp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96.jp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05.jpg"/></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06.jp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107.jp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108.JP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png"/><Relationship Id="rId7" Type="http://schemas.openxmlformats.org/officeDocument/2006/relationships/image" Target="../media/image111.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6.png"/><Relationship Id="rId10" Type="http://schemas.openxmlformats.org/officeDocument/2006/relationships/image" Target="../media/image114.PNG"/><Relationship Id="rId4" Type="http://schemas.openxmlformats.org/officeDocument/2006/relationships/image" Target="../media/image9.png"/><Relationship Id="rId9"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w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Jan 2020</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2" name="Picture 2" descr="A picture containing drawing&#10;&#10;Description generated with very high confidence">
            <a:extLst>
              <a:ext uri="{FF2B5EF4-FFF2-40B4-BE49-F238E27FC236}">
                <a16:creationId xmlns:a16="http://schemas.microsoft.com/office/drawing/2014/main" id="{FDD1D494-23C8-4A32-984A-46AFFD01A11B}"/>
              </a:ext>
            </a:extLst>
          </p:cNvPr>
          <p:cNvPicPr>
            <a:picLocks noChangeAspect="1"/>
          </p:cNvPicPr>
          <p:nvPr/>
        </p:nvPicPr>
        <p:blipFill>
          <a:blip r:embed="rId5"/>
          <a:stretch>
            <a:fillRect/>
          </a:stretch>
        </p:blipFill>
        <p:spPr>
          <a:xfrm>
            <a:off x="4776731" y="861300"/>
            <a:ext cx="1908275" cy="108426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105"/>
          <p:cNvPicPr/>
          <p:nvPr/>
        </p:nvPicPr>
        <p:blipFill>
          <a:blip r:embed="rId3"/>
          <a:stretch/>
        </p:blipFill>
        <p:spPr>
          <a:xfrm>
            <a:off x="522624" y="391848"/>
            <a:ext cx="4440614" cy="1416856"/>
          </a:xfrm>
          <a:prstGeom prst="rect">
            <a:avLst/>
          </a:prstGeom>
          <a:ln>
            <a:noFill/>
          </a:ln>
        </p:spPr>
      </p:pic>
      <p:pic>
        <p:nvPicPr>
          <p:cNvPr id="107" name="Picture 106"/>
          <p:cNvPicPr/>
          <p:nvPr/>
        </p:nvPicPr>
        <p:blipFill>
          <a:blip r:embed="rId4"/>
          <a:stretch/>
        </p:blipFill>
        <p:spPr>
          <a:xfrm>
            <a:off x="5751522" y="261232"/>
            <a:ext cx="2999577" cy="2958105"/>
          </a:xfrm>
          <a:prstGeom prst="rect">
            <a:avLst/>
          </a:prstGeom>
          <a:ln>
            <a:noFill/>
          </a:ln>
        </p:spPr>
      </p:pic>
      <p:sp>
        <p:nvSpPr>
          <p:cNvPr id="108" name="CustomShape 1"/>
          <p:cNvSpPr/>
          <p:nvPr/>
        </p:nvSpPr>
        <p:spPr>
          <a:xfrm>
            <a:off x="4032473" y="2181612"/>
            <a:ext cx="3722227" cy="2389618"/>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1451" spc="-1" dirty="0">
                <a:solidFill>
                  <a:srgbClr val="006699"/>
                </a:solidFill>
                <a:latin typeface="Arial"/>
              </a:rPr>
              <a:t>Taxonomy</a:t>
            </a:r>
            <a:endParaRPr lang="en-AU" sz="1451" spc="-1" dirty="0">
              <a:latin typeface="Arial"/>
            </a:endParaRPr>
          </a:p>
          <a:p>
            <a:pPr>
              <a:lnSpc>
                <a:spcPct val="100000"/>
              </a:lnSpc>
            </a:pPr>
            <a:r>
              <a:rPr lang="en-AU" sz="1451" spc="-1" dirty="0">
                <a:solidFill>
                  <a:srgbClr val="006699"/>
                </a:solidFill>
                <a:latin typeface="Arial"/>
              </a:rPr>
              <a:t>Geography</a:t>
            </a:r>
            <a:endParaRPr lang="en-AU" sz="1451" spc="-1" dirty="0">
              <a:latin typeface="Arial"/>
            </a:endParaRPr>
          </a:p>
          <a:p>
            <a:pPr>
              <a:lnSpc>
                <a:spcPct val="100000"/>
              </a:lnSpc>
            </a:pPr>
            <a:r>
              <a:rPr lang="en-AU" sz="1451" spc="-1" dirty="0">
                <a:solidFill>
                  <a:srgbClr val="006699"/>
                </a:solidFill>
                <a:latin typeface="Arial"/>
              </a:rPr>
              <a:t>Depth</a:t>
            </a:r>
            <a:endParaRPr lang="en-AU" sz="1451" spc="-1" dirty="0">
              <a:latin typeface="Arial"/>
            </a:endParaRPr>
          </a:p>
          <a:p>
            <a:pPr>
              <a:lnSpc>
                <a:spcPct val="100000"/>
              </a:lnSpc>
            </a:pPr>
            <a:r>
              <a:rPr lang="en-AU" sz="1451" spc="-1" dirty="0">
                <a:solidFill>
                  <a:srgbClr val="006699"/>
                </a:solidFill>
                <a:latin typeface="Arial"/>
              </a:rPr>
              <a:t>Completeness</a:t>
            </a:r>
            <a:endParaRPr lang="en-AU" sz="1451" spc="-1" dirty="0">
              <a:latin typeface="Arial"/>
            </a:endParaRPr>
          </a:p>
          <a:p>
            <a:pPr>
              <a:lnSpc>
                <a:spcPct val="100000"/>
              </a:lnSpc>
            </a:pPr>
            <a:r>
              <a:rPr lang="en-AU" sz="1270" spc="-1" dirty="0">
                <a:solidFill>
                  <a:srgbClr val="006699"/>
                </a:solidFill>
                <a:latin typeface="Arial"/>
              </a:rPr>
              <a:t>	</a:t>
            </a:r>
            <a:r>
              <a:rPr lang="en-AU" sz="1270" spc="-1" dirty="0">
                <a:solidFill>
                  <a:srgbClr val="729FCF"/>
                </a:solidFill>
                <a:latin typeface="Arial"/>
              </a:rPr>
              <a:t>Date &amp; time</a:t>
            </a:r>
            <a:endParaRPr lang="en-AU" sz="1270" spc="-1" dirty="0">
              <a:latin typeface="Arial"/>
            </a:endParaRPr>
          </a:p>
          <a:p>
            <a:pPr>
              <a:lnSpc>
                <a:spcPct val="100000"/>
              </a:lnSpc>
            </a:pPr>
            <a:r>
              <a:rPr lang="en-AU" sz="1270" spc="-1" dirty="0">
                <a:solidFill>
                  <a:srgbClr val="729FCF"/>
                </a:solidFill>
                <a:latin typeface="Arial"/>
              </a:rPr>
              <a:t>	Presence, abundance &amp; biomass</a:t>
            </a:r>
            <a:endParaRPr lang="en-AU" sz="1270" spc="-1" dirty="0">
              <a:latin typeface="Arial"/>
            </a:endParaRPr>
          </a:p>
          <a:p>
            <a:pPr>
              <a:lnSpc>
                <a:spcPct val="100000"/>
              </a:lnSpc>
            </a:pPr>
            <a:r>
              <a:rPr lang="en-AU" sz="1451" spc="-1" dirty="0">
                <a:solidFill>
                  <a:srgbClr val="006699"/>
                </a:solidFill>
                <a:latin typeface="Arial"/>
              </a:rPr>
              <a:t>Data format</a:t>
            </a:r>
            <a:endParaRPr lang="en-AU" sz="1451" spc="-1" dirty="0">
              <a:latin typeface="Arial"/>
            </a:endParaRPr>
          </a:p>
          <a:p>
            <a:pPr>
              <a:lnSpc>
                <a:spcPct val="100000"/>
              </a:lnSpc>
            </a:pPr>
            <a:r>
              <a:rPr lang="en-AU" sz="1270" spc="-1" dirty="0">
                <a:solidFill>
                  <a:srgbClr val="006699"/>
                </a:solidFill>
                <a:latin typeface="Arial"/>
              </a:rPr>
              <a:t>	</a:t>
            </a:r>
            <a:r>
              <a:rPr lang="en-AU" sz="1270" spc="-1" dirty="0">
                <a:solidFill>
                  <a:srgbClr val="729FCF"/>
                </a:solidFill>
                <a:latin typeface="Arial"/>
              </a:rPr>
              <a:t>Required fields</a:t>
            </a:r>
            <a:endParaRPr lang="en-AU" sz="1270" spc="-1" dirty="0">
              <a:latin typeface="Arial"/>
            </a:endParaRPr>
          </a:p>
          <a:p>
            <a:pPr>
              <a:lnSpc>
                <a:spcPct val="100000"/>
              </a:lnSpc>
            </a:pPr>
            <a:r>
              <a:rPr lang="en-AU" sz="1270" spc="-1" dirty="0">
                <a:solidFill>
                  <a:srgbClr val="729FCF"/>
                </a:solidFill>
                <a:latin typeface="Arial"/>
              </a:rPr>
              <a:t>	Required values</a:t>
            </a:r>
            <a:endParaRPr lang="en-AU" sz="1270" spc="-1" dirty="0">
              <a:latin typeface="Arial"/>
            </a:endParaRPr>
          </a:p>
          <a:p>
            <a:pPr>
              <a:lnSpc>
                <a:spcPct val="100000"/>
              </a:lnSpc>
            </a:pPr>
            <a:r>
              <a:rPr lang="en-AU" sz="1451" spc="-1" dirty="0">
                <a:solidFill>
                  <a:srgbClr val="006699"/>
                </a:solidFill>
                <a:latin typeface="Arial"/>
              </a:rPr>
              <a:t>Outliers</a:t>
            </a:r>
            <a:endParaRPr lang="en-AU" sz="1451" spc="-1" dirty="0">
              <a:latin typeface="Arial"/>
            </a:endParaRPr>
          </a:p>
          <a:p>
            <a:pPr>
              <a:lnSpc>
                <a:spcPct val="100000"/>
              </a:lnSpc>
            </a:pPr>
            <a:r>
              <a:rPr lang="en-AU" sz="1270" spc="-1" dirty="0">
                <a:solidFill>
                  <a:srgbClr val="006699"/>
                </a:solidFill>
                <a:latin typeface="Arial"/>
              </a:rPr>
              <a:t>	</a:t>
            </a:r>
            <a:r>
              <a:rPr lang="en-AU" sz="1270" spc="-1" dirty="0">
                <a:solidFill>
                  <a:srgbClr val="729FCF"/>
                </a:solidFill>
                <a:latin typeface="Arial"/>
              </a:rPr>
              <a:t>Environmental</a:t>
            </a:r>
            <a:endParaRPr lang="en-AU" sz="1270" spc="-1" dirty="0">
              <a:latin typeface="Arial"/>
            </a:endParaRPr>
          </a:p>
          <a:p>
            <a:pPr>
              <a:lnSpc>
                <a:spcPct val="100000"/>
              </a:lnSpc>
            </a:pPr>
            <a:r>
              <a:rPr lang="en-AU" sz="1270" spc="-1" dirty="0">
                <a:solidFill>
                  <a:srgbClr val="729FCF"/>
                </a:solidFill>
                <a:latin typeface="Arial"/>
              </a:rPr>
              <a:t>	Spatial</a:t>
            </a:r>
            <a:endParaRPr lang="en-AU" sz="1270" spc="-1" dirty="0">
              <a:latin typeface="Arial"/>
            </a:endParaRPr>
          </a:p>
        </p:txBody>
      </p:sp>
      <p:sp>
        <p:nvSpPr>
          <p:cNvPr id="109" name="CustomShape 2"/>
          <p:cNvSpPr/>
          <p:nvPr/>
        </p:nvSpPr>
        <p:spPr>
          <a:xfrm>
            <a:off x="392929" y="1744289"/>
            <a:ext cx="1762988" cy="1008028"/>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6531" spc="-1" dirty="0">
                <a:solidFill>
                  <a:srgbClr val="006699"/>
                </a:solidFill>
                <a:latin typeface="Arial"/>
              </a:rPr>
              <a:t>QA</a:t>
            </a:r>
            <a:endParaRPr lang="en-AU" sz="6531" spc="-1" dirty="0">
              <a:latin typeface="Arial"/>
            </a:endParaRPr>
          </a:p>
        </p:txBody>
      </p:sp>
      <p:sp>
        <p:nvSpPr>
          <p:cNvPr id="110" name="CustomShape 3"/>
          <p:cNvSpPr/>
          <p:nvPr/>
        </p:nvSpPr>
        <p:spPr>
          <a:xfrm>
            <a:off x="7297871" y="4388041"/>
            <a:ext cx="1632372" cy="313805"/>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1633" spc="-1">
                <a:solidFill>
                  <a:srgbClr val="006699"/>
                </a:solidFill>
                <a:latin typeface="Arial"/>
              </a:rPr>
              <a:t>R OBIStools</a:t>
            </a:r>
            <a:endParaRPr lang="en-AU" sz="1633" spc="-1">
              <a:latin typeface="Arial"/>
            </a:endParaRPr>
          </a:p>
        </p:txBody>
      </p:sp>
      <p:sp>
        <p:nvSpPr>
          <p:cNvPr id="8" name="CustomShape 2">
            <a:extLst>
              <a:ext uri="{FF2B5EF4-FFF2-40B4-BE49-F238E27FC236}">
                <a16:creationId xmlns:a16="http://schemas.microsoft.com/office/drawing/2014/main" id="{24104011-5EAB-0642-BD8C-EDC351BFD759}"/>
              </a:ext>
            </a:extLst>
          </p:cNvPr>
          <p:cNvSpPr/>
          <p:nvPr/>
        </p:nvSpPr>
        <p:spPr>
          <a:xfrm>
            <a:off x="2025034" y="3961511"/>
            <a:ext cx="1762988" cy="1008028"/>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6531" spc="-1" dirty="0">
                <a:solidFill>
                  <a:srgbClr val="006699"/>
                </a:solidFill>
                <a:latin typeface="Arial"/>
              </a:rPr>
              <a:t>QC</a:t>
            </a:r>
            <a:endParaRPr lang="en-AU" sz="6531" spc="-1" dirty="0">
              <a:latin typeface="Arial"/>
            </a:endParaRPr>
          </a:p>
        </p:txBody>
      </p:sp>
      <p:sp>
        <p:nvSpPr>
          <p:cNvPr id="3" name="Rectangle 2">
            <a:extLst>
              <a:ext uri="{FF2B5EF4-FFF2-40B4-BE49-F238E27FC236}">
                <a16:creationId xmlns:a16="http://schemas.microsoft.com/office/drawing/2014/main" id="{88F2E680-474D-5745-A0E8-D33F18C4DC32}"/>
              </a:ext>
            </a:extLst>
          </p:cNvPr>
          <p:cNvSpPr/>
          <p:nvPr/>
        </p:nvSpPr>
        <p:spPr>
          <a:xfrm>
            <a:off x="327278" y="2733057"/>
            <a:ext cx="3705195" cy="1569660"/>
          </a:xfrm>
          <a:prstGeom prst="rect">
            <a:avLst/>
          </a:prstGeom>
        </p:spPr>
        <p:txBody>
          <a:bodyPr wrap="square">
            <a:spAutoFit/>
          </a:bodyPr>
          <a:lstStyle/>
          <a:p>
            <a:pPr marL="285750" indent="-285750">
              <a:buFont typeface="Arial" panose="020B0604020202020204" pitchFamily="34" charset="0"/>
              <a:buChar char="•"/>
            </a:pPr>
            <a:r>
              <a:rPr lang="en-CA" sz="1600" dirty="0">
                <a:latin typeface="Bell MT" panose="02020503060305020303" pitchFamily="18" charset="77"/>
                <a:cs typeface="Aldhabi" panose="020F0502020204030204" pitchFamily="34" charset="0"/>
              </a:rPr>
              <a:t>Quality Assurance makes sure you are doing the right things, the right way.</a:t>
            </a:r>
          </a:p>
          <a:p>
            <a:pPr marL="285750" indent="-285750">
              <a:buFont typeface="Arial" panose="020B0604020202020204" pitchFamily="34" charset="0"/>
              <a:buChar char="•"/>
            </a:pPr>
            <a:endParaRPr lang="en-CA" sz="1600" dirty="0">
              <a:latin typeface="Bell MT" panose="02020503060305020303" pitchFamily="18" charset="77"/>
              <a:cs typeface="Aldhabi" panose="020F0502020204030204" pitchFamily="34" charset="0"/>
            </a:endParaRPr>
          </a:p>
          <a:p>
            <a:pPr marL="285750" indent="-285750">
              <a:buFont typeface="Arial" panose="020B0604020202020204" pitchFamily="34" charset="0"/>
              <a:buChar char="•"/>
            </a:pPr>
            <a:r>
              <a:rPr lang="en-CA" sz="1600" dirty="0">
                <a:latin typeface="Bell MT" panose="02020503060305020303" pitchFamily="18" charset="77"/>
                <a:cs typeface="Aldhabi" panose="020F0502020204030204" pitchFamily="34" charset="0"/>
              </a:rPr>
              <a:t>Quality Control makes sure the results of what you've done are what you expected.</a:t>
            </a:r>
          </a:p>
        </p:txBody>
      </p:sp>
    </p:spTree>
    <p:extLst>
      <p:ext uri="{BB962C8B-B14F-4D97-AF65-F5344CB8AC3E}">
        <p14:creationId xmlns:p14="http://schemas.microsoft.com/office/powerpoint/2010/main" val="258512630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7C602A-F636-7643-99BF-D4C5B81F031B}"/>
              </a:ext>
            </a:extLst>
          </p:cNvPr>
          <p:cNvPicPr>
            <a:picLocks noChangeAspect="1"/>
          </p:cNvPicPr>
          <p:nvPr/>
        </p:nvPicPr>
        <p:blipFill>
          <a:blip r:embed="rId3"/>
          <a:stretch>
            <a:fillRect/>
          </a:stretch>
        </p:blipFill>
        <p:spPr>
          <a:xfrm>
            <a:off x="457317" y="906973"/>
            <a:ext cx="4852618" cy="2960021"/>
          </a:xfrm>
          <a:prstGeom prst="rect">
            <a:avLst/>
          </a:prstGeom>
        </p:spPr>
      </p:pic>
      <p:sp>
        <p:nvSpPr>
          <p:cNvPr id="7" name="TextShape 1">
            <a:extLst>
              <a:ext uri="{FF2B5EF4-FFF2-40B4-BE49-F238E27FC236}">
                <a16:creationId xmlns:a16="http://schemas.microsoft.com/office/drawing/2014/main" id="{005BBC1E-BFA7-0545-9207-DFE2A9D8222A}"/>
              </a:ext>
            </a:extLst>
          </p:cNvPr>
          <p:cNvSpPr txBox="1"/>
          <p:nvPr/>
        </p:nvSpPr>
        <p:spPr>
          <a:xfrm>
            <a:off x="497807" y="358541"/>
            <a:ext cx="5059407" cy="390876"/>
          </a:xfrm>
          <a:prstGeom prst="rect">
            <a:avLst/>
          </a:prstGeom>
          <a:noFill/>
          <a:ln>
            <a:noFill/>
          </a:ln>
        </p:spPr>
        <p:txBody>
          <a:bodyPr lIns="0" tIns="0" rIns="0" bIns="0">
            <a:spAutoFit/>
          </a:bodyPr>
          <a:lstStyle/>
          <a:p>
            <a:r>
              <a:rPr lang="en-AU" sz="2540" b="1" spc="-1" dirty="0">
                <a:solidFill>
                  <a:srgbClr val="006699"/>
                </a:solidFill>
              </a:rPr>
              <a:t>Ocean Best Practices</a:t>
            </a:r>
            <a:endParaRPr lang="en-AU" sz="2540" b="1" spc="-1" dirty="0">
              <a:solidFill>
                <a:srgbClr val="006699"/>
              </a:solidFill>
              <a:ea typeface="DejaVu Sans"/>
            </a:endParaRPr>
          </a:p>
        </p:txBody>
      </p:sp>
      <p:pic>
        <p:nvPicPr>
          <p:cNvPr id="9" name="Picture 8">
            <a:extLst>
              <a:ext uri="{FF2B5EF4-FFF2-40B4-BE49-F238E27FC236}">
                <a16:creationId xmlns:a16="http://schemas.microsoft.com/office/drawing/2014/main" id="{B6ADAF26-0C94-DC45-81ED-57F6466263D4}"/>
              </a:ext>
            </a:extLst>
          </p:cNvPr>
          <p:cNvPicPr>
            <a:picLocks noChangeAspect="1"/>
          </p:cNvPicPr>
          <p:nvPr/>
        </p:nvPicPr>
        <p:blipFill>
          <a:blip r:embed="rId4"/>
          <a:stretch>
            <a:fillRect/>
          </a:stretch>
        </p:blipFill>
        <p:spPr>
          <a:xfrm>
            <a:off x="3011756" y="1726463"/>
            <a:ext cx="5090915" cy="2298126"/>
          </a:xfrm>
          <a:prstGeom prst="rect">
            <a:avLst/>
          </a:prstGeom>
        </p:spPr>
      </p:pic>
      <p:pic>
        <p:nvPicPr>
          <p:cNvPr id="10" name="Picture 9">
            <a:extLst>
              <a:ext uri="{FF2B5EF4-FFF2-40B4-BE49-F238E27FC236}">
                <a16:creationId xmlns:a16="http://schemas.microsoft.com/office/drawing/2014/main" id="{9EA6C3C3-FCA4-E946-85FB-C53C6D95AF06}"/>
              </a:ext>
            </a:extLst>
          </p:cNvPr>
          <p:cNvPicPr>
            <a:picLocks noChangeAspect="1"/>
          </p:cNvPicPr>
          <p:nvPr/>
        </p:nvPicPr>
        <p:blipFill>
          <a:blip r:embed="rId5"/>
          <a:stretch>
            <a:fillRect/>
          </a:stretch>
        </p:blipFill>
        <p:spPr>
          <a:xfrm>
            <a:off x="5644463" y="2571751"/>
            <a:ext cx="3149488" cy="2321172"/>
          </a:xfrm>
          <a:prstGeom prst="rect">
            <a:avLst/>
          </a:prstGeom>
        </p:spPr>
      </p:pic>
    </p:spTree>
    <p:extLst>
      <p:ext uri="{BB962C8B-B14F-4D97-AF65-F5344CB8AC3E}">
        <p14:creationId xmlns:p14="http://schemas.microsoft.com/office/powerpoint/2010/main" val="731827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58"/>
          <p:cNvPicPr/>
          <p:nvPr/>
        </p:nvPicPr>
        <p:blipFill>
          <a:blip r:embed="rId3"/>
          <a:stretch/>
        </p:blipFill>
        <p:spPr>
          <a:xfrm>
            <a:off x="329965" y="0"/>
            <a:ext cx="2411170" cy="5140715"/>
          </a:xfrm>
          <a:prstGeom prst="rect">
            <a:avLst/>
          </a:prstGeom>
          <a:ln>
            <a:noFill/>
          </a:ln>
        </p:spPr>
      </p:pic>
      <p:pic>
        <p:nvPicPr>
          <p:cNvPr id="112" name="Picture 59"/>
          <p:cNvPicPr/>
          <p:nvPr/>
        </p:nvPicPr>
        <p:blipFill>
          <a:blip r:embed="rId4"/>
          <a:stretch/>
        </p:blipFill>
        <p:spPr>
          <a:xfrm>
            <a:off x="2800565" y="457156"/>
            <a:ext cx="6144825" cy="2791915"/>
          </a:xfrm>
          <a:prstGeom prst="rect">
            <a:avLst/>
          </a:prstGeom>
          <a:ln>
            <a:noFill/>
          </a:ln>
        </p:spPr>
      </p:pic>
      <p:pic>
        <p:nvPicPr>
          <p:cNvPr id="113" name="Picture 60"/>
          <p:cNvPicPr/>
          <p:nvPr/>
        </p:nvPicPr>
        <p:blipFill>
          <a:blip r:embed="rId5"/>
          <a:stretch/>
        </p:blipFill>
        <p:spPr>
          <a:xfrm>
            <a:off x="2808403" y="3550467"/>
            <a:ext cx="3002206" cy="1345670"/>
          </a:xfrm>
          <a:prstGeom prst="rect">
            <a:avLst/>
          </a:prstGeom>
          <a:ln>
            <a:noFill/>
          </a:ln>
        </p:spPr>
      </p:pic>
      <p:pic>
        <p:nvPicPr>
          <p:cNvPr id="114" name="Picture 61"/>
          <p:cNvPicPr/>
          <p:nvPr/>
        </p:nvPicPr>
        <p:blipFill>
          <a:blip r:embed="rId6"/>
          <a:stretch/>
        </p:blipFill>
        <p:spPr>
          <a:xfrm>
            <a:off x="6008492" y="3549487"/>
            <a:ext cx="3005472" cy="1346650"/>
          </a:xfrm>
          <a:prstGeom prst="rect">
            <a:avLst/>
          </a:prstGeom>
          <a:ln>
            <a:noFill/>
          </a:ln>
        </p:spPr>
      </p:pic>
      <p:sp>
        <p:nvSpPr>
          <p:cNvPr id="115" name="CustomShape 1"/>
          <p:cNvSpPr/>
          <p:nvPr/>
        </p:nvSpPr>
        <p:spPr>
          <a:xfrm>
            <a:off x="3134942" y="3434219"/>
            <a:ext cx="1401835" cy="22106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998" spc="-1">
                <a:solidFill>
                  <a:srgbClr val="006699"/>
                </a:solidFill>
                <a:latin typeface="Arial"/>
                <a:ea typeface="DejaVu Sans"/>
              </a:rPr>
              <a:t>Species Accumulation</a:t>
            </a:r>
            <a:endParaRPr lang="en-AU" sz="998" spc="-1">
              <a:latin typeface="Arial"/>
            </a:endParaRPr>
          </a:p>
        </p:txBody>
      </p:sp>
      <p:sp>
        <p:nvSpPr>
          <p:cNvPr id="116" name="CustomShape 2"/>
          <p:cNvSpPr/>
          <p:nvPr/>
        </p:nvSpPr>
        <p:spPr>
          <a:xfrm>
            <a:off x="7739479" y="3434545"/>
            <a:ext cx="1114480" cy="22106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998" spc="-1">
                <a:solidFill>
                  <a:srgbClr val="006699"/>
                </a:solidFill>
                <a:latin typeface="Arial"/>
                <a:ea typeface="DejaVu Sans"/>
              </a:rPr>
              <a:t>Sampling Events</a:t>
            </a:r>
            <a:endParaRPr lang="en-AU" sz="998" spc="-1">
              <a:latin typeface="Arial"/>
            </a:endParaRPr>
          </a:p>
        </p:txBody>
      </p:sp>
      <p:sp>
        <p:nvSpPr>
          <p:cNvPr id="117" name="CustomShape 3"/>
          <p:cNvSpPr/>
          <p:nvPr/>
        </p:nvSpPr>
        <p:spPr>
          <a:xfrm>
            <a:off x="3135269" y="1671231"/>
            <a:ext cx="1144848" cy="22106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998" spc="-1">
                <a:solidFill>
                  <a:srgbClr val="006699"/>
                </a:solidFill>
                <a:latin typeface="Arial"/>
                <a:ea typeface="DejaVu Sans"/>
              </a:rPr>
              <a:t>Records per Year</a:t>
            </a:r>
            <a:endParaRPr lang="en-AU" sz="998" spc="-1">
              <a:latin typeface="Arial"/>
            </a:endParaRPr>
          </a:p>
        </p:txBody>
      </p:sp>
      <p:sp>
        <p:nvSpPr>
          <p:cNvPr id="118" name="CustomShape 4"/>
          <p:cNvSpPr/>
          <p:nvPr/>
        </p:nvSpPr>
        <p:spPr>
          <a:xfrm>
            <a:off x="1404608" y="136820"/>
            <a:ext cx="1222238" cy="22106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998" spc="-1">
                <a:solidFill>
                  <a:srgbClr val="006699"/>
                </a:solidFill>
                <a:latin typeface="Arial"/>
                <a:ea typeface="DejaVu Sans"/>
              </a:rPr>
              <a:t>Species per Group</a:t>
            </a:r>
            <a:endParaRPr lang="en-AU" sz="998" spc="-1">
              <a:latin typeface="Arial"/>
            </a:endParaRPr>
          </a:p>
        </p:txBody>
      </p:sp>
    </p:spTree>
    <p:extLst>
      <p:ext uri="{BB962C8B-B14F-4D97-AF65-F5344CB8AC3E}">
        <p14:creationId xmlns:p14="http://schemas.microsoft.com/office/powerpoint/2010/main" val="212178496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66"/>
          <p:cNvPicPr/>
          <p:nvPr/>
        </p:nvPicPr>
        <p:blipFill>
          <a:blip r:embed="rId3"/>
          <a:stretch/>
        </p:blipFill>
        <p:spPr>
          <a:xfrm>
            <a:off x="171267" y="751041"/>
            <a:ext cx="2773629" cy="2930368"/>
          </a:xfrm>
          <a:prstGeom prst="rect">
            <a:avLst/>
          </a:prstGeom>
          <a:ln>
            <a:noFill/>
          </a:ln>
        </p:spPr>
      </p:pic>
      <p:pic>
        <p:nvPicPr>
          <p:cNvPr id="120" name="Picture 67"/>
          <p:cNvPicPr/>
          <p:nvPr/>
        </p:nvPicPr>
        <p:blipFill>
          <a:blip r:embed="rId4"/>
          <a:stretch/>
        </p:blipFill>
        <p:spPr>
          <a:xfrm>
            <a:off x="3134942" y="729490"/>
            <a:ext cx="2773629" cy="2930368"/>
          </a:xfrm>
          <a:prstGeom prst="rect">
            <a:avLst/>
          </a:prstGeom>
          <a:ln>
            <a:noFill/>
          </a:ln>
        </p:spPr>
      </p:pic>
      <p:pic>
        <p:nvPicPr>
          <p:cNvPr id="121" name="Picture 68"/>
          <p:cNvPicPr/>
          <p:nvPr/>
        </p:nvPicPr>
        <p:blipFill>
          <a:blip r:embed="rId5"/>
          <a:stretch/>
        </p:blipFill>
        <p:spPr>
          <a:xfrm>
            <a:off x="6106454" y="751041"/>
            <a:ext cx="2773629" cy="2904245"/>
          </a:xfrm>
          <a:prstGeom prst="rect">
            <a:avLst/>
          </a:prstGeom>
          <a:ln>
            <a:noFill/>
          </a:ln>
        </p:spPr>
      </p:pic>
      <p:sp>
        <p:nvSpPr>
          <p:cNvPr id="122" name="CustomShape 1"/>
          <p:cNvSpPr/>
          <p:nvPr/>
        </p:nvSpPr>
        <p:spPr>
          <a:xfrm>
            <a:off x="1346811" y="528015"/>
            <a:ext cx="741245" cy="22106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998" spc="-1">
                <a:solidFill>
                  <a:srgbClr val="006699"/>
                </a:solidFill>
                <a:latin typeface="Arial"/>
                <a:ea typeface="DejaVu Sans"/>
              </a:rPr>
              <a:t># Records</a:t>
            </a:r>
            <a:endParaRPr lang="en-AU" sz="998" spc="-1">
              <a:latin typeface="Arial"/>
            </a:endParaRPr>
          </a:p>
        </p:txBody>
      </p:sp>
      <p:sp>
        <p:nvSpPr>
          <p:cNvPr id="123" name="CustomShape 2"/>
          <p:cNvSpPr/>
          <p:nvPr/>
        </p:nvSpPr>
        <p:spPr>
          <a:xfrm>
            <a:off x="4383630" y="528342"/>
            <a:ext cx="719041" cy="22106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998" spc="-1">
                <a:solidFill>
                  <a:srgbClr val="006699"/>
                </a:solidFill>
                <a:latin typeface="Arial"/>
                <a:ea typeface="DejaVu Sans"/>
              </a:rPr>
              <a:t># Species</a:t>
            </a:r>
            <a:endParaRPr lang="en-AU" sz="998" spc="-1">
              <a:latin typeface="Arial"/>
            </a:endParaRPr>
          </a:p>
        </p:txBody>
      </p:sp>
      <p:sp>
        <p:nvSpPr>
          <p:cNvPr id="124" name="CustomShape 3"/>
          <p:cNvSpPr/>
          <p:nvPr/>
        </p:nvSpPr>
        <p:spPr>
          <a:xfrm>
            <a:off x="7093910" y="528668"/>
            <a:ext cx="1220932" cy="22106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998" spc="-1">
                <a:solidFill>
                  <a:srgbClr val="006699"/>
                </a:solidFill>
                <a:latin typeface="Arial"/>
                <a:ea typeface="DejaVu Sans"/>
              </a:rPr>
              <a:t># Sampling Events</a:t>
            </a:r>
            <a:endParaRPr lang="en-AU" sz="998" spc="-1">
              <a:latin typeface="Arial"/>
            </a:endParaRPr>
          </a:p>
        </p:txBody>
      </p:sp>
      <p:sp>
        <p:nvSpPr>
          <p:cNvPr id="125" name="CustomShape 4"/>
          <p:cNvSpPr/>
          <p:nvPr/>
        </p:nvSpPr>
        <p:spPr>
          <a:xfrm>
            <a:off x="522624" y="4583638"/>
            <a:ext cx="8422766" cy="312499"/>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816" i="1" spc="-1">
                <a:latin typeface="Arial"/>
                <a:ea typeface="DejaVu Sans"/>
              </a:rPr>
              <a:t>UNESCO IOC and UNEP (2016). The Open Ocean: Status and Trends. United Nations Environment Programme (UNEP),Nairobi. D1 No.: 16-06580</a:t>
            </a:r>
            <a:endParaRPr lang="en-AU" sz="816" spc="-1">
              <a:latin typeface="Arial"/>
            </a:endParaRPr>
          </a:p>
          <a:p>
            <a:pPr>
              <a:lnSpc>
                <a:spcPct val="100000"/>
              </a:lnSpc>
            </a:pPr>
            <a:r>
              <a:rPr lang="en-AU" sz="816" i="1" spc="-1">
                <a:latin typeface="Arial"/>
                <a:ea typeface="DejaVu Sans"/>
              </a:rPr>
              <a:t>.</a:t>
            </a:r>
            <a:endParaRPr lang="en-AU" sz="816" spc="-1">
              <a:latin typeface="Arial"/>
            </a:endParaRPr>
          </a:p>
        </p:txBody>
      </p:sp>
      <p:sp>
        <p:nvSpPr>
          <p:cNvPr id="126" name="CustomShape 5"/>
          <p:cNvSpPr/>
          <p:nvPr/>
        </p:nvSpPr>
        <p:spPr>
          <a:xfrm>
            <a:off x="1763475" y="3865251"/>
            <a:ext cx="5679832" cy="377806"/>
          </a:xfrm>
          <a:prstGeom prst="rect">
            <a:avLst/>
          </a:prstGeom>
          <a:solidFill>
            <a:srgbClr val="729FCF">
              <a:alpha val="50000"/>
            </a:srgbClr>
          </a:solid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gn="ctr">
              <a:lnSpc>
                <a:spcPct val="100000"/>
              </a:lnSpc>
            </a:pPr>
            <a:r>
              <a:rPr lang="en-AU" sz="1633" spc="-1">
                <a:solidFill>
                  <a:srgbClr val="006699"/>
                </a:solidFill>
                <a:latin typeface="Arial"/>
                <a:ea typeface="DejaVu Sans"/>
              </a:rPr>
              <a:t>2/3 of our knowledge is in the upper layer (5% of the ocean)</a:t>
            </a:r>
            <a:endParaRPr lang="en-AU" sz="1633" spc="-1">
              <a:latin typeface="Arial"/>
            </a:endParaRPr>
          </a:p>
        </p:txBody>
      </p:sp>
    </p:spTree>
    <p:extLst>
      <p:ext uri="{BB962C8B-B14F-4D97-AF65-F5344CB8AC3E}">
        <p14:creationId xmlns:p14="http://schemas.microsoft.com/office/powerpoint/2010/main" val="143527825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EF9BAA-C6EC-EC46-90A5-EE8C2E4E3FF3}"/>
              </a:ext>
            </a:extLst>
          </p:cNvPr>
          <p:cNvPicPr>
            <a:picLocks noChangeAspect="1"/>
          </p:cNvPicPr>
          <p:nvPr/>
        </p:nvPicPr>
        <p:blipFill>
          <a:blip r:embed="rId3"/>
          <a:stretch>
            <a:fillRect/>
          </a:stretch>
        </p:blipFill>
        <p:spPr>
          <a:xfrm>
            <a:off x="1173113" y="1063541"/>
            <a:ext cx="5602012" cy="3963774"/>
          </a:xfrm>
          <a:prstGeom prst="rect">
            <a:avLst/>
          </a:prstGeom>
        </p:spPr>
      </p:pic>
      <p:sp>
        <p:nvSpPr>
          <p:cNvPr id="5" name="CustomShape 1">
            <a:extLst>
              <a:ext uri="{FF2B5EF4-FFF2-40B4-BE49-F238E27FC236}">
                <a16:creationId xmlns:a16="http://schemas.microsoft.com/office/drawing/2014/main" id="{0C6E2FF8-3E32-FD41-BCCC-1C85C5952274}"/>
              </a:ext>
            </a:extLst>
          </p:cNvPr>
          <p:cNvSpPr/>
          <p:nvPr/>
        </p:nvSpPr>
        <p:spPr>
          <a:xfrm>
            <a:off x="393967" y="163270"/>
            <a:ext cx="6398220" cy="388256"/>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r>
              <a:rPr lang="en-AU" sz="2540" b="1" spc="-1" dirty="0">
                <a:solidFill>
                  <a:srgbClr val="006699"/>
                </a:solidFill>
                <a:latin typeface="Arial"/>
                <a:ea typeface="DejaVu Sans"/>
              </a:rPr>
              <a:t>Example Use Cases</a:t>
            </a:r>
            <a:endParaRPr lang="en-AU" sz="2540" spc="-1" dirty="0">
              <a:latin typeface="Arial"/>
            </a:endParaRPr>
          </a:p>
        </p:txBody>
      </p:sp>
    </p:spTree>
    <p:extLst>
      <p:ext uri="{BB962C8B-B14F-4D97-AF65-F5344CB8AC3E}">
        <p14:creationId xmlns:p14="http://schemas.microsoft.com/office/powerpoint/2010/main" val="724583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393967" y="163270"/>
            <a:ext cx="6398220" cy="388256"/>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r>
              <a:rPr lang="en-AU" sz="2540" b="1" spc="-1" dirty="0">
                <a:solidFill>
                  <a:srgbClr val="006699"/>
                </a:solidFill>
                <a:latin typeface="Arial"/>
                <a:ea typeface="DejaVu Sans"/>
              </a:rPr>
              <a:t>UN Decade of Ocean Science for SD</a:t>
            </a:r>
            <a:endParaRPr lang="en-AU" sz="2540" spc="-1" dirty="0">
              <a:latin typeface="Arial"/>
            </a:endParaRPr>
          </a:p>
        </p:txBody>
      </p:sp>
      <p:pic>
        <p:nvPicPr>
          <p:cNvPr id="128" name="Picture 127"/>
          <p:cNvPicPr/>
          <p:nvPr/>
        </p:nvPicPr>
        <p:blipFill>
          <a:blip r:embed="rId3"/>
          <a:stretch/>
        </p:blipFill>
        <p:spPr>
          <a:xfrm>
            <a:off x="3165964" y="849003"/>
            <a:ext cx="5716078" cy="3735615"/>
          </a:xfrm>
          <a:prstGeom prst="rect">
            <a:avLst/>
          </a:prstGeom>
          <a:ln>
            <a:noFill/>
          </a:ln>
        </p:spPr>
      </p:pic>
      <p:pic>
        <p:nvPicPr>
          <p:cNvPr id="129" name="Picture 128"/>
          <p:cNvPicPr/>
          <p:nvPr/>
        </p:nvPicPr>
        <p:blipFill>
          <a:blip r:embed="rId4"/>
          <a:stretch/>
        </p:blipFill>
        <p:spPr>
          <a:xfrm>
            <a:off x="733242" y="3722553"/>
            <a:ext cx="1944544" cy="978313"/>
          </a:xfrm>
          <a:prstGeom prst="rect">
            <a:avLst/>
          </a:prstGeom>
          <a:ln>
            <a:noFill/>
          </a:ln>
        </p:spPr>
      </p:pic>
      <p:sp>
        <p:nvSpPr>
          <p:cNvPr id="130" name="TextShape 2"/>
          <p:cNvSpPr txBox="1"/>
          <p:nvPr/>
        </p:nvSpPr>
        <p:spPr>
          <a:xfrm>
            <a:off x="457316" y="1371467"/>
            <a:ext cx="2692320" cy="2261581"/>
          </a:xfrm>
          <a:prstGeom prst="rect">
            <a:avLst/>
          </a:prstGeom>
          <a:noFill/>
          <a:ln>
            <a:noFill/>
          </a:ln>
        </p:spPr>
        <p:txBody>
          <a:bodyPr lIns="0" tIns="0" rIns="0" bIns="0">
            <a:spAutoFit/>
          </a:bodyPr>
          <a:lstStyle/>
          <a:p>
            <a:r>
              <a:rPr lang="en-AU" sz="1633" b="1" spc="-1">
                <a:solidFill>
                  <a:srgbClr val="006699"/>
                </a:solidFill>
              </a:rPr>
              <a:t>THE VISION:</a:t>
            </a:r>
            <a:endParaRPr lang="en-AU" sz="1633" spc="-1">
              <a:solidFill>
                <a:srgbClr val="006699"/>
              </a:solidFill>
              <a:ea typeface="DejaVu Sans"/>
            </a:endParaRPr>
          </a:p>
          <a:p>
            <a:endParaRPr lang="en-AU" sz="1633" spc="-1">
              <a:solidFill>
                <a:srgbClr val="006699"/>
              </a:solidFill>
              <a:ea typeface="DejaVu Sans"/>
            </a:endParaRPr>
          </a:p>
          <a:p>
            <a:r>
              <a:rPr lang="en-AU" sz="1633" spc="-1">
                <a:solidFill>
                  <a:srgbClr val="006699"/>
                </a:solidFill>
              </a:rPr>
              <a:t>To develop scientific knowledge, build infrastructure and foster partnerships for a sustainable and healthy ocean</a:t>
            </a:r>
            <a:endParaRPr lang="en-AU" sz="1633" spc="-1">
              <a:solidFill>
                <a:srgbClr val="006699"/>
              </a:solidFill>
              <a:ea typeface="DejaVu Sans"/>
            </a:endParaRPr>
          </a:p>
          <a:p>
            <a:endParaRPr lang="en-AU" sz="1633" spc="-1">
              <a:solidFill>
                <a:srgbClr val="006699"/>
              </a:solidFill>
              <a:ea typeface="DejaVu Sans"/>
            </a:endParaRPr>
          </a:p>
        </p:txBody>
      </p:sp>
    </p:spTree>
    <p:extLst>
      <p:ext uri="{BB962C8B-B14F-4D97-AF65-F5344CB8AC3E}">
        <p14:creationId xmlns:p14="http://schemas.microsoft.com/office/powerpoint/2010/main" val="29294247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Picture 130"/>
          <p:cNvPicPr/>
          <p:nvPr/>
        </p:nvPicPr>
        <p:blipFill>
          <a:blip r:embed="rId3"/>
          <a:stretch/>
        </p:blipFill>
        <p:spPr>
          <a:xfrm>
            <a:off x="457316" y="4049093"/>
            <a:ext cx="1912217" cy="783695"/>
          </a:xfrm>
          <a:prstGeom prst="rect">
            <a:avLst/>
          </a:prstGeom>
          <a:ln>
            <a:noFill/>
          </a:ln>
        </p:spPr>
      </p:pic>
      <p:sp>
        <p:nvSpPr>
          <p:cNvPr id="133" name="TextShape 1"/>
          <p:cNvSpPr txBox="1"/>
          <p:nvPr/>
        </p:nvSpPr>
        <p:spPr>
          <a:xfrm>
            <a:off x="7379959" y="4779889"/>
            <a:ext cx="1522655" cy="333718"/>
          </a:xfrm>
          <a:prstGeom prst="rect">
            <a:avLst/>
          </a:prstGeom>
          <a:noFill/>
          <a:ln>
            <a:noFill/>
          </a:ln>
        </p:spPr>
        <p:txBody>
          <a:bodyPr lIns="81635" tIns="40817" rIns="81635" bIns="40817">
            <a:spAutoFit/>
          </a:bodyPr>
          <a:lstStyle/>
          <a:p>
            <a:r>
              <a:rPr lang="en-AU" sz="1633" spc="-1"/>
              <a:t>https://obis.org</a:t>
            </a:r>
          </a:p>
        </p:txBody>
      </p:sp>
      <p:pic>
        <p:nvPicPr>
          <p:cNvPr id="134" name="Picture 133"/>
          <p:cNvPicPr/>
          <p:nvPr/>
        </p:nvPicPr>
        <p:blipFill>
          <a:blip r:embed="rId4"/>
          <a:stretch/>
        </p:blipFill>
        <p:spPr>
          <a:xfrm>
            <a:off x="457316" y="3004166"/>
            <a:ext cx="1944544" cy="978313"/>
          </a:xfrm>
          <a:prstGeom prst="rect">
            <a:avLst/>
          </a:prstGeom>
          <a:ln>
            <a:noFill/>
          </a:ln>
        </p:spPr>
      </p:pic>
      <p:sp>
        <p:nvSpPr>
          <p:cNvPr id="135" name="CustomShape 2"/>
          <p:cNvSpPr/>
          <p:nvPr/>
        </p:nvSpPr>
        <p:spPr>
          <a:xfrm>
            <a:off x="393967" y="261232"/>
            <a:ext cx="2218511" cy="104492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r>
              <a:rPr lang="en-AU" sz="2540" b="1" spc="-1" dirty="0">
                <a:solidFill>
                  <a:srgbClr val="006699"/>
                </a:solidFill>
                <a:latin typeface="Arial"/>
                <a:ea typeface="DejaVu Sans"/>
              </a:rPr>
              <a:t>The OBIS</a:t>
            </a:r>
            <a:endParaRPr lang="en-AU" sz="2540" spc="-1" dirty="0">
              <a:latin typeface="Arial"/>
            </a:endParaRPr>
          </a:p>
          <a:p>
            <a:r>
              <a:rPr lang="en-AU" sz="2540" b="1" spc="-1" dirty="0">
                <a:solidFill>
                  <a:srgbClr val="006699"/>
                </a:solidFill>
                <a:latin typeface="Arial"/>
                <a:ea typeface="DejaVu Sans"/>
              </a:rPr>
              <a:t>portal</a:t>
            </a:r>
            <a:endParaRPr lang="en-AU" sz="2540" spc="-1" dirty="0">
              <a:latin typeface="Arial"/>
            </a:endParaRPr>
          </a:p>
        </p:txBody>
      </p:sp>
      <p:pic>
        <p:nvPicPr>
          <p:cNvPr id="3" name="Picture 2">
            <a:extLst>
              <a:ext uri="{FF2B5EF4-FFF2-40B4-BE49-F238E27FC236}">
                <a16:creationId xmlns:a16="http://schemas.microsoft.com/office/drawing/2014/main" id="{AE692D8F-80B9-864F-8D2A-F84FBD964C73}"/>
              </a:ext>
            </a:extLst>
          </p:cNvPr>
          <p:cNvPicPr>
            <a:picLocks noChangeAspect="1"/>
          </p:cNvPicPr>
          <p:nvPr/>
        </p:nvPicPr>
        <p:blipFill>
          <a:blip r:embed="rId5"/>
          <a:stretch>
            <a:fillRect/>
          </a:stretch>
        </p:blipFill>
        <p:spPr>
          <a:xfrm>
            <a:off x="2479477" y="179567"/>
            <a:ext cx="6615352" cy="4360820"/>
          </a:xfrm>
          <a:prstGeom prst="rect">
            <a:avLst/>
          </a:prstGeom>
        </p:spPr>
      </p:pic>
    </p:spTree>
    <p:extLst>
      <p:ext uri="{BB962C8B-B14F-4D97-AF65-F5344CB8AC3E}">
        <p14:creationId xmlns:p14="http://schemas.microsoft.com/office/powerpoint/2010/main" val="188704682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35"/>
          <p:cNvPicPr/>
          <p:nvPr/>
        </p:nvPicPr>
        <p:blipFill>
          <a:blip r:embed="rId3"/>
          <a:stretch/>
        </p:blipFill>
        <p:spPr>
          <a:xfrm>
            <a:off x="457316" y="4049093"/>
            <a:ext cx="1912217" cy="783695"/>
          </a:xfrm>
          <a:prstGeom prst="rect">
            <a:avLst/>
          </a:prstGeom>
          <a:ln>
            <a:noFill/>
          </a:ln>
        </p:spPr>
      </p:pic>
      <p:sp>
        <p:nvSpPr>
          <p:cNvPr id="137" name="TextShape 1"/>
          <p:cNvSpPr txBox="1"/>
          <p:nvPr/>
        </p:nvSpPr>
        <p:spPr>
          <a:xfrm>
            <a:off x="7379959" y="4779889"/>
            <a:ext cx="1522655" cy="333718"/>
          </a:xfrm>
          <a:prstGeom prst="rect">
            <a:avLst/>
          </a:prstGeom>
          <a:noFill/>
          <a:ln>
            <a:noFill/>
          </a:ln>
        </p:spPr>
        <p:txBody>
          <a:bodyPr lIns="81635" tIns="40817" rIns="81635" bIns="40817">
            <a:spAutoFit/>
          </a:bodyPr>
          <a:lstStyle/>
          <a:p>
            <a:r>
              <a:rPr lang="en-AU" sz="1633" spc="-1"/>
              <a:t>https://obis.org</a:t>
            </a:r>
          </a:p>
        </p:txBody>
      </p:sp>
      <p:pic>
        <p:nvPicPr>
          <p:cNvPr id="138" name="Picture 137"/>
          <p:cNvPicPr/>
          <p:nvPr/>
        </p:nvPicPr>
        <p:blipFill>
          <a:blip r:embed="rId4"/>
          <a:stretch/>
        </p:blipFill>
        <p:spPr>
          <a:xfrm>
            <a:off x="2612479" y="130616"/>
            <a:ext cx="4934342" cy="3918477"/>
          </a:xfrm>
          <a:prstGeom prst="rect">
            <a:avLst/>
          </a:prstGeom>
          <a:ln>
            <a:noFill/>
          </a:ln>
        </p:spPr>
      </p:pic>
      <p:pic>
        <p:nvPicPr>
          <p:cNvPr id="139" name="Picture 138"/>
          <p:cNvPicPr/>
          <p:nvPr/>
        </p:nvPicPr>
        <p:blipFill>
          <a:blip r:embed="rId5"/>
          <a:stretch/>
        </p:blipFill>
        <p:spPr>
          <a:xfrm>
            <a:off x="4245177" y="1860623"/>
            <a:ext cx="4898096" cy="2750118"/>
          </a:xfrm>
          <a:prstGeom prst="rect">
            <a:avLst/>
          </a:prstGeom>
          <a:ln>
            <a:noFill/>
          </a:ln>
        </p:spPr>
      </p:pic>
      <p:pic>
        <p:nvPicPr>
          <p:cNvPr id="140" name="Picture 139"/>
          <p:cNvPicPr/>
          <p:nvPr/>
        </p:nvPicPr>
        <p:blipFill>
          <a:blip r:embed="rId6"/>
          <a:stretch/>
        </p:blipFill>
        <p:spPr>
          <a:xfrm>
            <a:off x="457643" y="3004166"/>
            <a:ext cx="1944544" cy="978313"/>
          </a:xfrm>
          <a:prstGeom prst="rect">
            <a:avLst/>
          </a:prstGeom>
          <a:ln>
            <a:noFill/>
          </a:ln>
        </p:spPr>
      </p:pic>
      <p:sp>
        <p:nvSpPr>
          <p:cNvPr id="8" name="CustomShape 2">
            <a:extLst>
              <a:ext uri="{FF2B5EF4-FFF2-40B4-BE49-F238E27FC236}">
                <a16:creationId xmlns:a16="http://schemas.microsoft.com/office/drawing/2014/main" id="{7615C89C-B3C5-BB45-98CD-F93DEA487F76}"/>
              </a:ext>
            </a:extLst>
          </p:cNvPr>
          <p:cNvSpPr/>
          <p:nvPr/>
        </p:nvSpPr>
        <p:spPr>
          <a:xfrm>
            <a:off x="393967" y="261232"/>
            <a:ext cx="2218511" cy="104492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r>
              <a:rPr lang="en-AU" sz="2540" b="1" spc="-1" dirty="0">
                <a:solidFill>
                  <a:srgbClr val="006699"/>
                </a:solidFill>
                <a:latin typeface="Arial"/>
                <a:ea typeface="DejaVu Sans"/>
              </a:rPr>
              <a:t>The OBIS</a:t>
            </a:r>
            <a:endParaRPr lang="en-AU" sz="2540" spc="-1" dirty="0">
              <a:latin typeface="Arial"/>
            </a:endParaRPr>
          </a:p>
          <a:p>
            <a:r>
              <a:rPr lang="en-AU" sz="2540" b="1" spc="-1" dirty="0">
                <a:solidFill>
                  <a:srgbClr val="006699"/>
                </a:solidFill>
                <a:latin typeface="Arial"/>
                <a:ea typeface="DejaVu Sans"/>
              </a:rPr>
              <a:t>portal</a:t>
            </a:r>
            <a:endParaRPr lang="en-AU" sz="2540" spc="-1" dirty="0">
              <a:latin typeface="Arial"/>
            </a:endParaRPr>
          </a:p>
        </p:txBody>
      </p:sp>
    </p:spTree>
    <p:extLst>
      <p:ext uri="{BB962C8B-B14F-4D97-AF65-F5344CB8AC3E}">
        <p14:creationId xmlns:p14="http://schemas.microsoft.com/office/powerpoint/2010/main" val="304258012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p:cNvPicPr/>
          <p:nvPr/>
        </p:nvPicPr>
        <p:blipFill>
          <a:blip r:embed="rId3"/>
          <a:stretch/>
        </p:blipFill>
        <p:spPr>
          <a:xfrm>
            <a:off x="522624" y="4006643"/>
            <a:ext cx="1913523" cy="695530"/>
          </a:xfrm>
          <a:prstGeom prst="rect">
            <a:avLst/>
          </a:prstGeom>
          <a:ln>
            <a:noFill/>
          </a:ln>
        </p:spPr>
      </p:pic>
      <p:pic>
        <p:nvPicPr>
          <p:cNvPr id="142" name="Picture 141"/>
          <p:cNvPicPr/>
          <p:nvPr/>
        </p:nvPicPr>
        <p:blipFill>
          <a:blip r:embed="rId4"/>
          <a:stretch/>
        </p:blipFill>
        <p:spPr>
          <a:xfrm>
            <a:off x="457969" y="3004166"/>
            <a:ext cx="1944544" cy="978313"/>
          </a:xfrm>
          <a:prstGeom prst="rect">
            <a:avLst/>
          </a:prstGeom>
          <a:ln>
            <a:noFill/>
          </a:ln>
        </p:spPr>
      </p:pic>
      <p:sp>
        <p:nvSpPr>
          <p:cNvPr id="143" name="CustomShape 1"/>
          <p:cNvSpPr/>
          <p:nvPr/>
        </p:nvSpPr>
        <p:spPr>
          <a:xfrm>
            <a:off x="323108" y="1567392"/>
            <a:ext cx="2780826" cy="1005147"/>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nSpc>
                <a:spcPct val="100000"/>
              </a:lnSpc>
            </a:pPr>
            <a:r>
              <a:rPr lang="en-AU" sz="1633" b="1" spc="-1" dirty="0">
                <a:solidFill>
                  <a:srgbClr val="006699"/>
                </a:solidFill>
                <a:latin typeface="Arial"/>
              </a:rPr>
              <a:t>Integrating Datasets</a:t>
            </a:r>
            <a:endParaRPr lang="en-AU" sz="1633" spc="-1" dirty="0">
              <a:solidFill>
                <a:srgbClr val="006699"/>
              </a:solidFill>
              <a:latin typeface="Arial"/>
              <a:ea typeface="DejaVu Sans"/>
            </a:endParaRPr>
          </a:p>
          <a:p>
            <a:pPr>
              <a:lnSpc>
                <a:spcPct val="100000"/>
              </a:lnSpc>
            </a:pPr>
            <a:r>
              <a:rPr lang="en-AU" sz="1633" spc="-1" dirty="0">
                <a:solidFill>
                  <a:srgbClr val="006699"/>
                </a:solidFill>
                <a:latin typeface="Arial"/>
              </a:rPr>
              <a:t>Implementing Standards</a:t>
            </a:r>
            <a:endParaRPr lang="en-AU" sz="1633" spc="-1" dirty="0">
              <a:solidFill>
                <a:srgbClr val="006699"/>
              </a:solidFill>
              <a:latin typeface="Arial"/>
              <a:ea typeface="DejaVu Sans"/>
            </a:endParaRPr>
          </a:p>
          <a:p>
            <a:pPr>
              <a:lnSpc>
                <a:spcPct val="100000"/>
              </a:lnSpc>
            </a:pPr>
            <a:r>
              <a:rPr lang="en-AU" sz="1633" spc="-1" dirty="0">
                <a:solidFill>
                  <a:srgbClr val="006699"/>
                </a:solidFill>
                <a:latin typeface="Arial"/>
              </a:rPr>
              <a:t>Developing open access tools</a:t>
            </a:r>
            <a:endParaRPr lang="en-AU" sz="1633" spc="-1" dirty="0">
              <a:solidFill>
                <a:srgbClr val="006699"/>
              </a:solidFill>
              <a:latin typeface="Arial"/>
              <a:ea typeface="DejaVu Sans"/>
            </a:endParaRPr>
          </a:p>
          <a:p>
            <a:pPr>
              <a:lnSpc>
                <a:spcPct val="100000"/>
              </a:lnSpc>
            </a:pPr>
            <a:r>
              <a:rPr lang="en-AU" sz="1633" spc="-1" dirty="0">
                <a:solidFill>
                  <a:srgbClr val="006699"/>
                </a:solidFill>
                <a:latin typeface="Arial"/>
                <a:ea typeface="DejaVu Sans"/>
              </a:rPr>
              <a:t>Promoting collaboration</a:t>
            </a:r>
          </a:p>
        </p:txBody>
      </p:sp>
      <p:pic>
        <p:nvPicPr>
          <p:cNvPr id="144" name="Picture 143"/>
          <p:cNvPicPr/>
          <p:nvPr/>
        </p:nvPicPr>
        <p:blipFill>
          <a:blip r:embed="rId5"/>
          <a:stretch/>
        </p:blipFill>
        <p:spPr>
          <a:xfrm>
            <a:off x="2986367" y="117881"/>
            <a:ext cx="5960983" cy="469891"/>
          </a:xfrm>
          <a:prstGeom prst="rect">
            <a:avLst/>
          </a:prstGeom>
          <a:ln>
            <a:noFill/>
          </a:ln>
        </p:spPr>
      </p:pic>
      <p:pic>
        <p:nvPicPr>
          <p:cNvPr id="145" name="Picture 144"/>
          <p:cNvPicPr/>
          <p:nvPr/>
        </p:nvPicPr>
        <p:blipFill>
          <a:blip r:embed="rId6"/>
          <a:stretch/>
        </p:blipFill>
        <p:spPr>
          <a:xfrm>
            <a:off x="3069634" y="1371467"/>
            <a:ext cx="3028983" cy="3526629"/>
          </a:xfrm>
          <a:prstGeom prst="rect">
            <a:avLst/>
          </a:prstGeom>
          <a:ln>
            <a:noFill/>
          </a:ln>
        </p:spPr>
      </p:pic>
      <p:pic>
        <p:nvPicPr>
          <p:cNvPr id="146" name="Picture 145"/>
          <p:cNvPicPr/>
          <p:nvPr/>
        </p:nvPicPr>
        <p:blipFill>
          <a:blip r:embed="rId7"/>
          <a:stretch/>
        </p:blipFill>
        <p:spPr>
          <a:xfrm>
            <a:off x="6073800" y="1175543"/>
            <a:ext cx="3038126" cy="3850883"/>
          </a:xfrm>
          <a:prstGeom prst="rect">
            <a:avLst/>
          </a:prstGeom>
          <a:ln>
            <a:noFill/>
          </a:ln>
        </p:spPr>
      </p:pic>
      <p:pic>
        <p:nvPicPr>
          <p:cNvPr id="147" name="Picture 146"/>
          <p:cNvPicPr/>
          <p:nvPr/>
        </p:nvPicPr>
        <p:blipFill>
          <a:blip r:embed="rId8"/>
          <a:stretch/>
        </p:blipFill>
        <p:spPr>
          <a:xfrm>
            <a:off x="3102288" y="612589"/>
            <a:ext cx="4114401" cy="534219"/>
          </a:xfrm>
          <a:prstGeom prst="rect">
            <a:avLst/>
          </a:prstGeom>
          <a:ln>
            <a:noFill/>
          </a:ln>
        </p:spPr>
      </p:pic>
      <p:sp>
        <p:nvSpPr>
          <p:cNvPr id="148" name="TextShape 2"/>
          <p:cNvSpPr txBox="1"/>
          <p:nvPr/>
        </p:nvSpPr>
        <p:spPr>
          <a:xfrm>
            <a:off x="7445267" y="4767481"/>
            <a:ext cx="1348609" cy="251287"/>
          </a:xfrm>
          <a:prstGeom prst="rect">
            <a:avLst/>
          </a:prstGeom>
          <a:noFill/>
          <a:ln>
            <a:noFill/>
          </a:ln>
        </p:spPr>
        <p:txBody>
          <a:bodyPr lIns="0" tIns="0" rIns="0" bIns="0">
            <a:spAutoFit/>
          </a:bodyPr>
          <a:lstStyle/>
          <a:p>
            <a:r>
              <a:rPr lang="en-AU" sz="1633" spc="-1">
                <a:solidFill>
                  <a:srgbClr val="006699"/>
                </a:solidFill>
              </a:rPr>
              <a:t>104 datasets</a:t>
            </a:r>
            <a:endParaRPr lang="en-AU" sz="1633" spc="-1">
              <a:solidFill>
                <a:srgbClr val="006699"/>
              </a:solidFill>
              <a:ea typeface="DejaVu Sans"/>
            </a:endParaRPr>
          </a:p>
        </p:txBody>
      </p:sp>
      <p:sp>
        <p:nvSpPr>
          <p:cNvPr id="10" name="CustomShape 2">
            <a:extLst>
              <a:ext uri="{FF2B5EF4-FFF2-40B4-BE49-F238E27FC236}">
                <a16:creationId xmlns:a16="http://schemas.microsoft.com/office/drawing/2014/main" id="{18D8E28A-069C-3D40-90D9-D7CC16702BA2}"/>
              </a:ext>
            </a:extLst>
          </p:cNvPr>
          <p:cNvSpPr/>
          <p:nvPr/>
        </p:nvSpPr>
        <p:spPr>
          <a:xfrm>
            <a:off x="393967" y="261232"/>
            <a:ext cx="2218511" cy="104492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r>
              <a:rPr lang="en-AU" sz="2540" b="1" spc="-1" dirty="0">
                <a:solidFill>
                  <a:srgbClr val="006699"/>
                </a:solidFill>
                <a:latin typeface="Arial"/>
                <a:ea typeface="DejaVu Sans"/>
              </a:rPr>
              <a:t>The OBIS</a:t>
            </a:r>
            <a:endParaRPr lang="en-AU" sz="2540" spc="-1" dirty="0">
              <a:latin typeface="Arial"/>
            </a:endParaRPr>
          </a:p>
          <a:p>
            <a:r>
              <a:rPr lang="en-AU" sz="2540" b="1" spc="-1" dirty="0">
                <a:solidFill>
                  <a:srgbClr val="006699"/>
                </a:solidFill>
                <a:latin typeface="Arial"/>
                <a:ea typeface="DejaVu Sans"/>
              </a:rPr>
              <a:t>portal</a:t>
            </a:r>
            <a:endParaRPr lang="en-AU" sz="2540" spc="-1" dirty="0">
              <a:latin typeface="Arial"/>
            </a:endParaRPr>
          </a:p>
        </p:txBody>
      </p:sp>
    </p:spTree>
    <p:extLst>
      <p:ext uri="{BB962C8B-B14F-4D97-AF65-F5344CB8AC3E}">
        <p14:creationId xmlns:p14="http://schemas.microsoft.com/office/powerpoint/2010/main" val="30128266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Picture 148"/>
          <p:cNvPicPr/>
          <p:nvPr/>
        </p:nvPicPr>
        <p:blipFill>
          <a:blip r:embed="rId3"/>
          <a:stretch/>
        </p:blipFill>
        <p:spPr>
          <a:xfrm>
            <a:off x="522624" y="4006643"/>
            <a:ext cx="1913523" cy="695530"/>
          </a:xfrm>
          <a:prstGeom prst="rect">
            <a:avLst/>
          </a:prstGeom>
          <a:ln>
            <a:noFill/>
          </a:ln>
        </p:spPr>
      </p:pic>
      <p:pic>
        <p:nvPicPr>
          <p:cNvPr id="150" name="Picture 149"/>
          <p:cNvPicPr/>
          <p:nvPr/>
        </p:nvPicPr>
        <p:blipFill>
          <a:blip r:embed="rId4"/>
          <a:stretch/>
        </p:blipFill>
        <p:spPr>
          <a:xfrm>
            <a:off x="457969" y="3004166"/>
            <a:ext cx="1944544" cy="978313"/>
          </a:xfrm>
          <a:prstGeom prst="rect">
            <a:avLst/>
          </a:prstGeom>
          <a:ln>
            <a:noFill/>
          </a:ln>
        </p:spPr>
      </p:pic>
      <p:sp>
        <p:nvSpPr>
          <p:cNvPr id="151" name="CustomShape 1"/>
          <p:cNvSpPr/>
          <p:nvPr/>
        </p:nvSpPr>
        <p:spPr>
          <a:xfrm>
            <a:off x="307761" y="1567392"/>
            <a:ext cx="3005246" cy="1005147"/>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nSpc>
                <a:spcPct val="100000"/>
              </a:lnSpc>
            </a:pPr>
            <a:r>
              <a:rPr lang="en-AU" sz="1633" spc="-1">
                <a:solidFill>
                  <a:srgbClr val="006699"/>
                </a:solidFill>
                <a:latin typeface="Arial"/>
              </a:rPr>
              <a:t>Integrating Datasets</a:t>
            </a:r>
            <a:endParaRPr lang="en-AU" sz="1633" spc="-1">
              <a:solidFill>
                <a:srgbClr val="006699"/>
              </a:solidFill>
              <a:latin typeface="Arial"/>
              <a:ea typeface="DejaVu Sans"/>
            </a:endParaRPr>
          </a:p>
          <a:p>
            <a:pPr>
              <a:lnSpc>
                <a:spcPct val="100000"/>
              </a:lnSpc>
            </a:pPr>
            <a:r>
              <a:rPr lang="en-AU" sz="1633" b="1" spc="-1">
                <a:solidFill>
                  <a:srgbClr val="006699"/>
                </a:solidFill>
                <a:latin typeface="Arial"/>
              </a:rPr>
              <a:t>Implementing Standards</a:t>
            </a:r>
            <a:endParaRPr lang="en-AU" sz="1633" spc="-1">
              <a:solidFill>
                <a:srgbClr val="006699"/>
              </a:solidFill>
              <a:latin typeface="Arial"/>
              <a:ea typeface="DejaVu Sans"/>
            </a:endParaRPr>
          </a:p>
          <a:p>
            <a:pPr>
              <a:lnSpc>
                <a:spcPct val="100000"/>
              </a:lnSpc>
            </a:pPr>
            <a:r>
              <a:rPr lang="en-AU" sz="1633" b="1" spc="-1">
                <a:solidFill>
                  <a:srgbClr val="006699"/>
                </a:solidFill>
                <a:latin typeface="Arial"/>
              </a:rPr>
              <a:t>Developing open access tools</a:t>
            </a:r>
            <a:endParaRPr lang="en-AU" sz="1633" spc="-1">
              <a:solidFill>
                <a:srgbClr val="006699"/>
              </a:solidFill>
              <a:latin typeface="Arial"/>
              <a:ea typeface="DejaVu Sans"/>
            </a:endParaRPr>
          </a:p>
          <a:p>
            <a:pPr>
              <a:lnSpc>
                <a:spcPct val="100000"/>
              </a:lnSpc>
            </a:pPr>
            <a:r>
              <a:rPr lang="en-AU" sz="1633" spc="-1">
                <a:solidFill>
                  <a:srgbClr val="006699"/>
                </a:solidFill>
                <a:latin typeface="Arial"/>
                <a:ea typeface="DejaVu Sans"/>
              </a:rPr>
              <a:t>Promoting collaboration</a:t>
            </a:r>
          </a:p>
        </p:txBody>
      </p:sp>
      <p:pic>
        <p:nvPicPr>
          <p:cNvPr id="152" name="Picture 151"/>
          <p:cNvPicPr/>
          <p:nvPr/>
        </p:nvPicPr>
        <p:blipFill>
          <a:blip r:embed="rId5"/>
          <a:stretch/>
        </p:blipFill>
        <p:spPr>
          <a:xfrm>
            <a:off x="4432938" y="132249"/>
            <a:ext cx="3714063" cy="2545377"/>
          </a:xfrm>
          <a:prstGeom prst="rect">
            <a:avLst/>
          </a:prstGeom>
          <a:ln>
            <a:noFill/>
          </a:ln>
        </p:spPr>
      </p:pic>
      <p:sp>
        <p:nvSpPr>
          <p:cNvPr id="153" name="TextShape 2"/>
          <p:cNvSpPr txBox="1"/>
          <p:nvPr/>
        </p:nvSpPr>
        <p:spPr>
          <a:xfrm>
            <a:off x="3202536" y="317723"/>
            <a:ext cx="1230402" cy="975496"/>
          </a:xfrm>
          <a:prstGeom prst="rect">
            <a:avLst/>
          </a:prstGeom>
          <a:noFill/>
          <a:ln>
            <a:noFill/>
          </a:ln>
        </p:spPr>
        <p:txBody>
          <a:bodyPr lIns="81635" tIns="40817" rIns="81635" bIns="40817">
            <a:spAutoFit/>
          </a:bodyPr>
          <a:lstStyle/>
          <a:p>
            <a:pPr algn="r"/>
            <a:r>
              <a:rPr lang="en-AU" sz="1451" spc="-1">
                <a:solidFill>
                  <a:srgbClr val="006699"/>
                </a:solidFill>
              </a:rPr>
              <a:t>OBIS</a:t>
            </a:r>
            <a:endParaRPr lang="en-AU" sz="1451" spc="-1"/>
          </a:p>
          <a:p>
            <a:pPr algn="r"/>
            <a:r>
              <a:rPr lang="en-AU" sz="1451" spc="-1">
                <a:solidFill>
                  <a:srgbClr val="006699"/>
                </a:solidFill>
              </a:rPr>
              <a:t>EVENT-CORE</a:t>
            </a:r>
            <a:endParaRPr lang="en-AU" sz="1451" spc="-1"/>
          </a:p>
          <a:p>
            <a:pPr algn="r"/>
            <a:r>
              <a:rPr lang="en-AU" sz="1451" b="1" spc="-1">
                <a:solidFill>
                  <a:srgbClr val="006699"/>
                </a:solidFill>
              </a:rPr>
              <a:t>schema</a:t>
            </a:r>
            <a:endParaRPr lang="en-AU" sz="1451" spc="-1"/>
          </a:p>
        </p:txBody>
      </p:sp>
      <p:pic>
        <p:nvPicPr>
          <p:cNvPr id="154" name="Picture 153"/>
          <p:cNvPicPr/>
          <p:nvPr/>
        </p:nvPicPr>
        <p:blipFill>
          <a:blip r:embed="rId6"/>
          <a:stretch/>
        </p:blipFill>
        <p:spPr>
          <a:xfrm>
            <a:off x="4571717" y="2351086"/>
            <a:ext cx="4555230" cy="2404312"/>
          </a:xfrm>
          <a:prstGeom prst="rect">
            <a:avLst/>
          </a:prstGeom>
          <a:ln>
            <a:noFill/>
          </a:ln>
        </p:spPr>
      </p:pic>
      <p:pic>
        <p:nvPicPr>
          <p:cNvPr id="155" name="Picture 154"/>
          <p:cNvPicPr/>
          <p:nvPr/>
        </p:nvPicPr>
        <p:blipFill>
          <a:blip r:embed="rId7"/>
          <a:stretch/>
        </p:blipFill>
        <p:spPr>
          <a:xfrm>
            <a:off x="3918638" y="4114401"/>
            <a:ext cx="533239" cy="621079"/>
          </a:xfrm>
          <a:prstGeom prst="rect">
            <a:avLst/>
          </a:prstGeom>
          <a:ln>
            <a:noFill/>
          </a:ln>
        </p:spPr>
      </p:pic>
      <p:pic>
        <p:nvPicPr>
          <p:cNvPr id="156" name="Picture 155"/>
          <p:cNvPicPr/>
          <p:nvPr/>
        </p:nvPicPr>
        <p:blipFill>
          <a:blip r:embed="rId8"/>
          <a:stretch/>
        </p:blipFill>
        <p:spPr>
          <a:xfrm>
            <a:off x="3918638" y="3657245"/>
            <a:ext cx="462380" cy="358214"/>
          </a:xfrm>
          <a:prstGeom prst="rect">
            <a:avLst/>
          </a:prstGeom>
          <a:ln>
            <a:noFill/>
          </a:ln>
        </p:spPr>
      </p:pic>
      <p:sp>
        <p:nvSpPr>
          <p:cNvPr id="10" name="CustomShape 2">
            <a:extLst>
              <a:ext uri="{FF2B5EF4-FFF2-40B4-BE49-F238E27FC236}">
                <a16:creationId xmlns:a16="http://schemas.microsoft.com/office/drawing/2014/main" id="{6C266AA0-5B79-1744-A9F9-462020D5FDDE}"/>
              </a:ext>
            </a:extLst>
          </p:cNvPr>
          <p:cNvSpPr/>
          <p:nvPr/>
        </p:nvSpPr>
        <p:spPr>
          <a:xfrm>
            <a:off x="393967" y="261232"/>
            <a:ext cx="2218511" cy="104492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r>
              <a:rPr lang="en-AU" sz="2540" b="1" spc="-1" dirty="0">
                <a:solidFill>
                  <a:srgbClr val="006699"/>
                </a:solidFill>
                <a:latin typeface="Arial"/>
                <a:ea typeface="DejaVu Sans"/>
              </a:rPr>
              <a:t>The OBIS</a:t>
            </a:r>
            <a:endParaRPr lang="en-AU" sz="2540" spc="-1" dirty="0">
              <a:latin typeface="Arial"/>
            </a:endParaRPr>
          </a:p>
          <a:p>
            <a:r>
              <a:rPr lang="en-AU" sz="2540" b="1" spc="-1" dirty="0">
                <a:solidFill>
                  <a:srgbClr val="006699"/>
                </a:solidFill>
                <a:latin typeface="Arial"/>
                <a:ea typeface="DejaVu Sans"/>
              </a:rPr>
              <a:t>portal</a:t>
            </a:r>
            <a:endParaRPr lang="en-AU" sz="2540" spc="-1" dirty="0">
              <a:latin typeface="Arial"/>
            </a:endParaRPr>
          </a:p>
        </p:txBody>
      </p:sp>
    </p:spTree>
    <p:extLst>
      <p:ext uri="{BB962C8B-B14F-4D97-AF65-F5344CB8AC3E}">
        <p14:creationId xmlns:p14="http://schemas.microsoft.com/office/powerpoint/2010/main" val="14897220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ABOUT OTN</a:t>
            </a:r>
            <a:endParaRPr>
              <a:solidFill>
                <a:srgbClr val="FFFFFF"/>
              </a:solidFill>
              <a:latin typeface="Montserrat"/>
              <a:ea typeface="Montserrat"/>
              <a:cs typeface="Montserrat"/>
              <a:sym typeface="Montserrat"/>
            </a:endParaRPr>
          </a:p>
        </p:txBody>
      </p:sp>
      <p:sp>
        <p:nvSpPr>
          <p:cNvPr id="62" name="Google Shape;62;p14"/>
          <p:cNvSpPr txBox="1">
            <a:spLocks noGrp="1"/>
          </p:cNvSpPr>
          <p:nvPr>
            <p:ph type="body" idx="1"/>
          </p:nvPr>
        </p:nvSpPr>
        <p:spPr>
          <a:xfrm>
            <a:off x="5403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Global aquatic research, data management and partnership platform headquartered at Dalhousie University in Nova Scotia, Canada.</a:t>
            </a:r>
            <a:endParaRPr sz="1200" dirty="0">
              <a:solidFill>
                <a:srgbClr val="FFFFFF"/>
              </a:solidFill>
              <a:latin typeface="Lato"/>
              <a:ea typeface="Lato"/>
              <a:cs typeface="Lato"/>
              <a:sym typeface="Lato"/>
            </a:endParaRPr>
          </a:p>
        </p:txBody>
      </p:sp>
      <p:sp>
        <p:nvSpPr>
          <p:cNvPr id="63" name="Google Shape;63;p1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1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2</a:t>
            </a:fld>
            <a:endParaRPr b="1">
              <a:solidFill>
                <a:schemeClr val="lt1"/>
              </a:solidFill>
              <a:latin typeface="Raleway"/>
              <a:ea typeface="Raleway"/>
              <a:cs typeface="Raleway"/>
              <a:sym typeface="Raleway"/>
            </a:endParaRPr>
          </a:p>
        </p:txBody>
      </p:sp>
      <p:sp>
        <p:nvSpPr>
          <p:cNvPr id="65" name="Google Shape;65;p1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66" name="Google Shape;66;p14"/>
          <p:cNvPicPr preferRelativeResize="0"/>
          <p:nvPr/>
        </p:nvPicPr>
        <p:blipFill>
          <a:blip r:embed="rId4">
            <a:alphaModFix/>
          </a:blip>
          <a:stretch>
            <a:fillRect/>
          </a:stretch>
        </p:blipFill>
        <p:spPr>
          <a:xfrm>
            <a:off x="1022550" y="1553850"/>
            <a:ext cx="834100" cy="522975"/>
          </a:xfrm>
          <a:prstGeom prst="rect">
            <a:avLst/>
          </a:prstGeom>
          <a:noFill/>
          <a:ln>
            <a:noFill/>
          </a:ln>
        </p:spPr>
      </p:pic>
      <p:sp>
        <p:nvSpPr>
          <p:cNvPr id="67" name="Google Shape;67;p14"/>
          <p:cNvSpPr txBox="1">
            <a:spLocks noGrp="1"/>
          </p:cNvSpPr>
          <p:nvPr>
            <p:ph type="body" idx="1"/>
          </p:nvPr>
        </p:nvSpPr>
        <p:spPr>
          <a:xfrm>
            <a:off x="26436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dirty="0">
                <a:solidFill>
                  <a:srgbClr val="FFFFFF"/>
                </a:solidFill>
                <a:latin typeface="Lato"/>
                <a:ea typeface="Lato"/>
                <a:cs typeface="Lato"/>
                <a:sym typeface="Lato"/>
              </a:rPr>
              <a:t>Since 2008, OTN has been deploying state-of-the-art ocean monitoring equipment and marine autonomous vehicles (gliders) in key aquatic locations.</a:t>
            </a:r>
            <a:endParaRPr sz="1200" dirty="0">
              <a:solidFill>
                <a:srgbClr val="FFFFFF"/>
              </a:solidFill>
              <a:latin typeface="Lato"/>
              <a:ea typeface="Lato"/>
              <a:cs typeface="Lato"/>
              <a:sym typeface="Lato"/>
            </a:endParaRPr>
          </a:p>
        </p:txBody>
      </p:sp>
      <p:pic>
        <p:nvPicPr>
          <p:cNvPr id="68" name="Google Shape;68;p14"/>
          <p:cNvPicPr preferRelativeResize="0"/>
          <p:nvPr/>
        </p:nvPicPr>
        <p:blipFill>
          <a:blip r:embed="rId4">
            <a:alphaModFix/>
          </a:blip>
          <a:stretch>
            <a:fillRect/>
          </a:stretch>
        </p:blipFill>
        <p:spPr>
          <a:xfrm>
            <a:off x="3049650" y="1553850"/>
            <a:ext cx="834100" cy="522975"/>
          </a:xfrm>
          <a:prstGeom prst="rect">
            <a:avLst/>
          </a:prstGeom>
          <a:noFill/>
          <a:ln>
            <a:noFill/>
          </a:ln>
        </p:spPr>
      </p:pic>
      <p:sp>
        <p:nvSpPr>
          <p:cNvPr id="69" name="Google Shape;69;p14"/>
          <p:cNvSpPr txBox="1">
            <a:spLocks noGrp="1"/>
          </p:cNvSpPr>
          <p:nvPr>
            <p:ph type="body" idx="1"/>
          </p:nvPr>
        </p:nvSpPr>
        <p:spPr>
          <a:xfrm>
            <a:off x="4746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OTN has established partnerships with a global community of stakeholders to document the movements and survival of aquatic animals in the context of changing ocean environments.</a:t>
            </a:r>
            <a:endParaRPr sz="1200">
              <a:solidFill>
                <a:srgbClr val="FFFFFF"/>
              </a:solidFill>
              <a:latin typeface="Lato"/>
              <a:ea typeface="Lato"/>
              <a:cs typeface="Lato"/>
              <a:sym typeface="Lato"/>
            </a:endParaRPr>
          </a:p>
        </p:txBody>
      </p:sp>
      <p:pic>
        <p:nvPicPr>
          <p:cNvPr id="70" name="Google Shape;70;p14"/>
          <p:cNvPicPr preferRelativeResize="0"/>
          <p:nvPr/>
        </p:nvPicPr>
        <p:blipFill>
          <a:blip r:embed="rId4">
            <a:alphaModFix/>
          </a:blip>
          <a:stretch>
            <a:fillRect/>
          </a:stretch>
        </p:blipFill>
        <p:spPr>
          <a:xfrm>
            <a:off x="5152950" y="1553850"/>
            <a:ext cx="834100" cy="522975"/>
          </a:xfrm>
          <a:prstGeom prst="rect">
            <a:avLst/>
          </a:prstGeom>
          <a:noFill/>
          <a:ln>
            <a:noFill/>
          </a:ln>
        </p:spPr>
      </p:pic>
      <p:sp>
        <p:nvSpPr>
          <p:cNvPr id="71" name="Google Shape;71;p14"/>
          <p:cNvSpPr txBox="1">
            <a:spLocks noGrp="1"/>
          </p:cNvSpPr>
          <p:nvPr>
            <p:ph type="body" idx="1"/>
          </p:nvPr>
        </p:nvSpPr>
        <p:spPr>
          <a:xfrm>
            <a:off x="6819950" y="2191575"/>
            <a:ext cx="1646100" cy="204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FFFFFF"/>
                </a:solidFill>
                <a:latin typeface="Lato"/>
                <a:ea typeface="Lato"/>
                <a:cs typeface="Lato"/>
                <a:sym typeface="Lato"/>
              </a:rPr>
              <a:t>Knowledge generated by OTN is used by scientists, managers, policy-makers, industry, Indigenous and coastal communities and the general public.</a:t>
            </a:r>
            <a:endParaRPr sz="1200">
              <a:solidFill>
                <a:srgbClr val="FFFFFF"/>
              </a:solidFill>
              <a:latin typeface="Lato"/>
              <a:ea typeface="Lato"/>
              <a:cs typeface="Lato"/>
              <a:sym typeface="Lato"/>
            </a:endParaRPr>
          </a:p>
        </p:txBody>
      </p:sp>
      <p:pic>
        <p:nvPicPr>
          <p:cNvPr id="72" name="Google Shape;72;p14"/>
          <p:cNvPicPr preferRelativeResize="0"/>
          <p:nvPr/>
        </p:nvPicPr>
        <p:blipFill>
          <a:blip r:embed="rId4">
            <a:alphaModFix/>
          </a:blip>
          <a:stretch>
            <a:fillRect/>
          </a:stretch>
        </p:blipFill>
        <p:spPr>
          <a:xfrm>
            <a:off x="7225950" y="1553850"/>
            <a:ext cx="834100" cy="522975"/>
          </a:xfrm>
          <a:prstGeom prst="rect">
            <a:avLst/>
          </a:prstGeom>
          <a:noFill/>
          <a:ln>
            <a:noFill/>
          </a:ln>
        </p:spPr>
      </p:pic>
      <p:pic>
        <p:nvPicPr>
          <p:cNvPr id="73" name="Google Shape;73;p14"/>
          <p:cNvPicPr preferRelativeResize="0"/>
          <p:nvPr/>
        </p:nvPicPr>
        <p:blipFill>
          <a:blip r:embed="rId4">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Picture 156"/>
          <p:cNvPicPr/>
          <p:nvPr/>
        </p:nvPicPr>
        <p:blipFill>
          <a:blip r:embed="rId3"/>
          <a:stretch/>
        </p:blipFill>
        <p:spPr>
          <a:xfrm>
            <a:off x="522624" y="4006643"/>
            <a:ext cx="1913523" cy="695530"/>
          </a:xfrm>
          <a:prstGeom prst="rect">
            <a:avLst/>
          </a:prstGeom>
          <a:ln>
            <a:noFill/>
          </a:ln>
        </p:spPr>
      </p:pic>
      <p:pic>
        <p:nvPicPr>
          <p:cNvPr id="158" name="Picture 157"/>
          <p:cNvPicPr/>
          <p:nvPr/>
        </p:nvPicPr>
        <p:blipFill>
          <a:blip r:embed="rId4"/>
          <a:stretch/>
        </p:blipFill>
        <p:spPr>
          <a:xfrm>
            <a:off x="457969" y="3004166"/>
            <a:ext cx="1944544" cy="978313"/>
          </a:xfrm>
          <a:prstGeom prst="rect">
            <a:avLst/>
          </a:prstGeom>
          <a:ln>
            <a:noFill/>
          </a:ln>
        </p:spPr>
      </p:pic>
      <p:sp>
        <p:nvSpPr>
          <p:cNvPr id="159" name="CustomShape 1"/>
          <p:cNvSpPr/>
          <p:nvPr/>
        </p:nvSpPr>
        <p:spPr>
          <a:xfrm>
            <a:off x="323108" y="1567392"/>
            <a:ext cx="2780826" cy="1005147"/>
          </a:xfrm>
          <a:prstGeom prst="rect">
            <a:avLst/>
          </a:prstGeom>
          <a:noFill/>
          <a:ln>
            <a:noFill/>
          </a:ln>
        </p:spPr>
        <p:style>
          <a:lnRef idx="0">
            <a:scrgbClr r="0" g="0" b="0"/>
          </a:lnRef>
          <a:fillRef idx="0">
            <a:scrgbClr r="0" g="0" b="0"/>
          </a:fillRef>
          <a:effectRef idx="0">
            <a:scrgbClr r="0" g="0" b="0"/>
          </a:effectRef>
          <a:fontRef idx="minor"/>
        </p:style>
        <p:txBody>
          <a:bodyPr wrap="none" lIns="0" tIns="0" rIns="0" bIns="0">
            <a:spAutoFit/>
          </a:bodyPr>
          <a:lstStyle/>
          <a:p>
            <a:pPr>
              <a:lnSpc>
                <a:spcPct val="100000"/>
              </a:lnSpc>
            </a:pPr>
            <a:r>
              <a:rPr lang="en-AU" sz="1633" spc="-1">
                <a:solidFill>
                  <a:srgbClr val="006699"/>
                </a:solidFill>
                <a:latin typeface="Arial"/>
              </a:rPr>
              <a:t>Integrating Datasets</a:t>
            </a:r>
            <a:endParaRPr lang="en-AU" sz="1633" spc="-1">
              <a:solidFill>
                <a:srgbClr val="006699"/>
              </a:solidFill>
              <a:latin typeface="Arial"/>
              <a:ea typeface="DejaVu Sans"/>
            </a:endParaRPr>
          </a:p>
          <a:p>
            <a:pPr>
              <a:lnSpc>
                <a:spcPct val="100000"/>
              </a:lnSpc>
            </a:pPr>
            <a:r>
              <a:rPr lang="en-AU" sz="1633" spc="-1">
                <a:solidFill>
                  <a:srgbClr val="006699"/>
                </a:solidFill>
                <a:latin typeface="Arial"/>
              </a:rPr>
              <a:t>Implementing Standards</a:t>
            </a:r>
            <a:endParaRPr lang="en-AU" sz="1633" spc="-1">
              <a:solidFill>
                <a:srgbClr val="006699"/>
              </a:solidFill>
              <a:latin typeface="Arial"/>
              <a:ea typeface="DejaVu Sans"/>
            </a:endParaRPr>
          </a:p>
          <a:p>
            <a:pPr>
              <a:lnSpc>
                <a:spcPct val="100000"/>
              </a:lnSpc>
            </a:pPr>
            <a:r>
              <a:rPr lang="en-AU" sz="1633" spc="-1">
                <a:solidFill>
                  <a:srgbClr val="006699"/>
                </a:solidFill>
                <a:latin typeface="Arial"/>
              </a:rPr>
              <a:t>Developing open access tools</a:t>
            </a:r>
            <a:endParaRPr lang="en-AU" sz="1633" spc="-1">
              <a:solidFill>
                <a:srgbClr val="006699"/>
              </a:solidFill>
              <a:latin typeface="Arial"/>
              <a:ea typeface="DejaVu Sans"/>
            </a:endParaRPr>
          </a:p>
          <a:p>
            <a:pPr>
              <a:lnSpc>
                <a:spcPct val="100000"/>
              </a:lnSpc>
            </a:pPr>
            <a:r>
              <a:rPr lang="en-AU" sz="1633" b="1" spc="-1">
                <a:solidFill>
                  <a:srgbClr val="006699"/>
                </a:solidFill>
                <a:latin typeface="Arial"/>
                <a:ea typeface="DejaVu Sans"/>
              </a:rPr>
              <a:t>Promoting collaboration</a:t>
            </a:r>
            <a:endParaRPr lang="en-AU" sz="1633" spc="-1">
              <a:solidFill>
                <a:srgbClr val="006699"/>
              </a:solidFill>
              <a:latin typeface="Arial"/>
              <a:ea typeface="DejaVu Sans"/>
            </a:endParaRPr>
          </a:p>
        </p:txBody>
      </p:sp>
      <p:pic>
        <p:nvPicPr>
          <p:cNvPr id="160" name="Picture 159"/>
          <p:cNvPicPr/>
          <p:nvPr/>
        </p:nvPicPr>
        <p:blipFill>
          <a:blip r:embed="rId5"/>
          <a:stretch/>
        </p:blipFill>
        <p:spPr>
          <a:xfrm>
            <a:off x="6596264" y="2773302"/>
            <a:ext cx="2351086" cy="2255410"/>
          </a:xfrm>
          <a:prstGeom prst="rect">
            <a:avLst/>
          </a:prstGeom>
          <a:ln>
            <a:noFill/>
          </a:ln>
        </p:spPr>
      </p:pic>
      <p:pic>
        <p:nvPicPr>
          <p:cNvPr id="161" name="Picture 160"/>
          <p:cNvPicPr/>
          <p:nvPr/>
        </p:nvPicPr>
        <p:blipFill>
          <a:blip r:embed="rId6"/>
          <a:stretch/>
        </p:blipFill>
        <p:spPr>
          <a:xfrm>
            <a:off x="5290104" y="93717"/>
            <a:ext cx="3690879" cy="1212442"/>
          </a:xfrm>
          <a:prstGeom prst="rect">
            <a:avLst/>
          </a:prstGeom>
          <a:ln>
            <a:noFill/>
          </a:ln>
        </p:spPr>
      </p:pic>
      <p:pic>
        <p:nvPicPr>
          <p:cNvPr id="162" name="Picture 161"/>
          <p:cNvPicPr/>
          <p:nvPr/>
        </p:nvPicPr>
        <p:blipFill>
          <a:blip r:embed="rId7"/>
          <a:stretch/>
        </p:blipFill>
        <p:spPr>
          <a:xfrm>
            <a:off x="6561650" y="1371467"/>
            <a:ext cx="2385699" cy="1160522"/>
          </a:xfrm>
          <a:prstGeom prst="rect">
            <a:avLst/>
          </a:prstGeom>
          <a:ln>
            <a:noFill/>
          </a:ln>
        </p:spPr>
      </p:pic>
      <p:pic>
        <p:nvPicPr>
          <p:cNvPr id="163" name="Picture 162"/>
          <p:cNvPicPr/>
          <p:nvPr/>
        </p:nvPicPr>
        <p:blipFill>
          <a:blip r:embed="rId8"/>
          <a:stretch/>
        </p:blipFill>
        <p:spPr>
          <a:xfrm>
            <a:off x="4506409" y="1371467"/>
            <a:ext cx="1954014" cy="1278730"/>
          </a:xfrm>
          <a:prstGeom prst="rect">
            <a:avLst/>
          </a:prstGeom>
          <a:ln>
            <a:noFill/>
          </a:ln>
        </p:spPr>
      </p:pic>
      <p:sp>
        <p:nvSpPr>
          <p:cNvPr id="164" name="TextShape 2"/>
          <p:cNvSpPr txBox="1"/>
          <p:nvPr/>
        </p:nvSpPr>
        <p:spPr>
          <a:xfrm>
            <a:off x="3199924" y="841493"/>
            <a:ext cx="1959565" cy="502573"/>
          </a:xfrm>
          <a:prstGeom prst="rect">
            <a:avLst/>
          </a:prstGeom>
          <a:noFill/>
          <a:ln>
            <a:noFill/>
          </a:ln>
        </p:spPr>
        <p:txBody>
          <a:bodyPr lIns="0" tIns="0" rIns="0" bIns="0">
            <a:spAutoFit/>
          </a:bodyPr>
          <a:lstStyle/>
          <a:p>
            <a:r>
              <a:rPr lang="en-AU" sz="1633" spc="-1">
                <a:solidFill>
                  <a:srgbClr val="006699"/>
                </a:solidFill>
              </a:rPr>
              <a:t>MBON Pole to Pole of the Americas</a:t>
            </a:r>
            <a:endParaRPr lang="en-AU" sz="1633" spc="-1">
              <a:solidFill>
                <a:srgbClr val="006699"/>
              </a:solidFill>
              <a:ea typeface="DejaVu Sans"/>
            </a:endParaRPr>
          </a:p>
        </p:txBody>
      </p:sp>
    </p:spTree>
    <p:extLst>
      <p:ext uri="{BB962C8B-B14F-4D97-AF65-F5344CB8AC3E}">
        <p14:creationId xmlns:p14="http://schemas.microsoft.com/office/powerpoint/2010/main" val="158038677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7" name="Group 1"/>
          <p:cNvGrpSpPr/>
          <p:nvPr/>
        </p:nvGrpSpPr>
        <p:grpSpPr>
          <a:xfrm>
            <a:off x="1926745" y="620425"/>
            <a:ext cx="6994808" cy="3925661"/>
            <a:chOff x="2124000" y="684000"/>
            <a:chExt cx="7711560" cy="4327920"/>
          </a:xfrm>
        </p:grpSpPr>
        <p:pic>
          <p:nvPicPr>
            <p:cNvPr id="188" name="Picture 187"/>
            <p:cNvPicPr/>
            <p:nvPr/>
          </p:nvPicPr>
          <p:blipFill>
            <a:blip r:embed="rId3"/>
            <a:stretch/>
          </p:blipFill>
          <p:spPr>
            <a:xfrm>
              <a:off x="4315320" y="4515840"/>
              <a:ext cx="496080" cy="496080"/>
            </a:xfrm>
            <a:prstGeom prst="rect">
              <a:avLst/>
            </a:prstGeom>
            <a:ln>
              <a:noFill/>
            </a:ln>
          </p:spPr>
        </p:pic>
        <p:pic>
          <p:nvPicPr>
            <p:cNvPr id="189" name="Picture 188"/>
            <p:cNvPicPr/>
            <p:nvPr/>
          </p:nvPicPr>
          <p:blipFill>
            <a:blip r:embed="rId4"/>
            <a:stretch/>
          </p:blipFill>
          <p:spPr>
            <a:xfrm>
              <a:off x="6361560" y="1477800"/>
              <a:ext cx="999720" cy="325800"/>
            </a:xfrm>
            <a:prstGeom prst="rect">
              <a:avLst/>
            </a:prstGeom>
            <a:ln>
              <a:noFill/>
            </a:ln>
          </p:spPr>
        </p:pic>
        <p:pic>
          <p:nvPicPr>
            <p:cNvPr id="190" name="Picture 189"/>
            <p:cNvPicPr/>
            <p:nvPr/>
          </p:nvPicPr>
          <p:blipFill>
            <a:blip r:embed="rId5"/>
            <a:stretch/>
          </p:blipFill>
          <p:spPr>
            <a:xfrm>
              <a:off x="7627320" y="1441800"/>
              <a:ext cx="1039680" cy="551880"/>
            </a:xfrm>
            <a:prstGeom prst="rect">
              <a:avLst/>
            </a:prstGeom>
            <a:ln>
              <a:noFill/>
            </a:ln>
          </p:spPr>
        </p:pic>
        <p:pic>
          <p:nvPicPr>
            <p:cNvPr id="191" name="Picture 190"/>
            <p:cNvPicPr/>
            <p:nvPr/>
          </p:nvPicPr>
          <p:blipFill>
            <a:blip r:embed="rId6"/>
            <a:stretch/>
          </p:blipFill>
          <p:spPr>
            <a:xfrm>
              <a:off x="3063600" y="2539080"/>
              <a:ext cx="664920" cy="664560"/>
            </a:xfrm>
            <a:prstGeom prst="rect">
              <a:avLst/>
            </a:prstGeom>
            <a:ln>
              <a:noFill/>
            </a:ln>
          </p:spPr>
        </p:pic>
        <p:pic>
          <p:nvPicPr>
            <p:cNvPr id="192" name="Picture 191"/>
            <p:cNvPicPr/>
            <p:nvPr/>
          </p:nvPicPr>
          <p:blipFill>
            <a:blip r:embed="rId7"/>
            <a:stretch/>
          </p:blipFill>
          <p:spPr>
            <a:xfrm>
              <a:off x="7718760" y="2185200"/>
              <a:ext cx="1723680" cy="518040"/>
            </a:xfrm>
            <a:prstGeom prst="rect">
              <a:avLst/>
            </a:prstGeom>
            <a:ln>
              <a:noFill/>
            </a:ln>
          </p:spPr>
        </p:pic>
        <p:pic>
          <p:nvPicPr>
            <p:cNvPr id="193" name="Picture 192"/>
            <p:cNvPicPr/>
            <p:nvPr/>
          </p:nvPicPr>
          <p:blipFill>
            <a:blip r:embed="rId8"/>
            <a:stretch/>
          </p:blipFill>
          <p:spPr>
            <a:xfrm>
              <a:off x="7000920" y="4163400"/>
              <a:ext cx="1536120" cy="806760"/>
            </a:xfrm>
            <a:prstGeom prst="rect">
              <a:avLst/>
            </a:prstGeom>
            <a:ln>
              <a:noFill/>
            </a:ln>
          </p:spPr>
        </p:pic>
        <p:pic>
          <p:nvPicPr>
            <p:cNvPr id="194" name="Picture 193"/>
            <p:cNvPicPr/>
            <p:nvPr/>
          </p:nvPicPr>
          <p:blipFill>
            <a:blip r:embed="rId9"/>
            <a:stretch/>
          </p:blipFill>
          <p:spPr>
            <a:xfrm>
              <a:off x="8028000" y="3636000"/>
              <a:ext cx="1807560" cy="451440"/>
            </a:xfrm>
            <a:prstGeom prst="rect">
              <a:avLst/>
            </a:prstGeom>
            <a:ln>
              <a:noFill/>
            </a:ln>
          </p:spPr>
        </p:pic>
        <p:pic>
          <p:nvPicPr>
            <p:cNvPr id="195" name="Picture 194"/>
            <p:cNvPicPr/>
            <p:nvPr/>
          </p:nvPicPr>
          <p:blipFill>
            <a:blip r:embed="rId10"/>
            <a:stretch/>
          </p:blipFill>
          <p:spPr>
            <a:xfrm>
              <a:off x="5527080" y="684000"/>
              <a:ext cx="665640" cy="648720"/>
            </a:xfrm>
            <a:prstGeom prst="rect">
              <a:avLst/>
            </a:prstGeom>
            <a:ln>
              <a:noFill/>
            </a:ln>
          </p:spPr>
        </p:pic>
        <p:sp>
          <p:nvSpPr>
            <p:cNvPr id="196" name="TextShape 2"/>
            <p:cNvSpPr txBox="1"/>
            <p:nvPr/>
          </p:nvSpPr>
          <p:spPr>
            <a:xfrm>
              <a:off x="5517360" y="1343520"/>
              <a:ext cx="220320" cy="161528"/>
            </a:xfrm>
            <a:prstGeom prst="rect">
              <a:avLst/>
            </a:prstGeom>
            <a:noFill/>
            <a:ln>
              <a:noFill/>
            </a:ln>
          </p:spPr>
          <p:txBody>
            <a:bodyPr lIns="0" tIns="0" rIns="0" bIns="0">
              <a:spAutoFit/>
            </a:bodyPr>
            <a:lstStyle/>
            <a:p>
              <a:r>
                <a:rPr lang="en-AU" sz="952" b="1" spc="-1">
                  <a:latin typeface="Calibri"/>
                  <a:ea typeface="Calibri"/>
                </a:rPr>
                <a:t>UN</a:t>
              </a:r>
              <a:endParaRPr lang="en-AU" sz="952" spc="-1"/>
            </a:p>
          </p:txBody>
        </p:sp>
        <p:sp>
          <p:nvSpPr>
            <p:cNvPr id="197" name="TextShape 3"/>
            <p:cNvSpPr txBox="1"/>
            <p:nvPr/>
          </p:nvSpPr>
          <p:spPr>
            <a:xfrm>
              <a:off x="5736960" y="1343520"/>
              <a:ext cx="43560" cy="161528"/>
            </a:xfrm>
            <a:prstGeom prst="rect">
              <a:avLst/>
            </a:prstGeom>
            <a:noFill/>
            <a:ln>
              <a:noFill/>
            </a:ln>
          </p:spPr>
          <p:txBody>
            <a:bodyPr lIns="0" tIns="0" rIns="0" bIns="0">
              <a:spAutoFit/>
            </a:bodyPr>
            <a:lstStyle/>
            <a:p>
              <a:r>
                <a:rPr lang="en-AU" sz="952" spc="-1">
                  <a:latin typeface="Calibri"/>
                  <a:ea typeface="Calibri"/>
                </a:rPr>
                <a:t> </a:t>
              </a:r>
              <a:endParaRPr lang="en-AU" sz="952" spc="-1"/>
            </a:p>
          </p:txBody>
        </p:sp>
        <p:sp>
          <p:nvSpPr>
            <p:cNvPr id="198" name="TextShape 4"/>
            <p:cNvSpPr txBox="1"/>
            <p:nvPr/>
          </p:nvSpPr>
          <p:spPr>
            <a:xfrm>
              <a:off x="5779800" y="1343520"/>
              <a:ext cx="439560" cy="161528"/>
            </a:xfrm>
            <a:prstGeom prst="rect">
              <a:avLst/>
            </a:prstGeom>
            <a:noFill/>
            <a:ln>
              <a:noFill/>
            </a:ln>
          </p:spPr>
          <p:txBody>
            <a:bodyPr lIns="0" tIns="0" rIns="0" bIns="0">
              <a:spAutoFit/>
            </a:bodyPr>
            <a:lstStyle/>
            <a:p>
              <a:r>
                <a:rPr lang="en-AU" sz="952" b="1" spc="-1">
                  <a:latin typeface="Calibri"/>
                  <a:ea typeface="Calibri"/>
                </a:rPr>
                <a:t>World</a:t>
              </a:r>
              <a:endParaRPr lang="en-AU" sz="952" spc="-1"/>
            </a:p>
          </p:txBody>
        </p:sp>
        <p:sp>
          <p:nvSpPr>
            <p:cNvPr id="199" name="TextShape 5"/>
            <p:cNvSpPr txBox="1"/>
            <p:nvPr/>
          </p:nvSpPr>
          <p:spPr>
            <a:xfrm>
              <a:off x="5517360" y="1445040"/>
              <a:ext cx="600480" cy="207830"/>
            </a:xfrm>
            <a:prstGeom prst="rect">
              <a:avLst/>
            </a:prstGeom>
            <a:noFill/>
            <a:ln>
              <a:noFill/>
            </a:ln>
          </p:spPr>
          <p:txBody>
            <a:bodyPr lIns="0" tIns="0" rIns="0" bIns="0">
              <a:spAutoFit/>
            </a:bodyPr>
            <a:lstStyle/>
            <a:p>
              <a:r>
                <a:rPr lang="en-AU" sz="1225" b="1" spc="-1">
                  <a:latin typeface="Calibri"/>
                  <a:ea typeface="Calibri"/>
                </a:rPr>
                <a:t>Ocean</a:t>
              </a:r>
              <a:endParaRPr lang="en-AU" sz="1225" spc="-1"/>
            </a:p>
          </p:txBody>
        </p:sp>
        <p:sp>
          <p:nvSpPr>
            <p:cNvPr id="200" name="TextShape 6"/>
            <p:cNvSpPr txBox="1"/>
            <p:nvPr/>
          </p:nvSpPr>
          <p:spPr>
            <a:xfrm>
              <a:off x="5517360" y="1603080"/>
              <a:ext cx="773280" cy="138412"/>
            </a:xfrm>
            <a:prstGeom prst="rect">
              <a:avLst/>
            </a:prstGeom>
            <a:noFill/>
            <a:ln>
              <a:noFill/>
            </a:ln>
          </p:spPr>
          <p:txBody>
            <a:bodyPr lIns="0" tIns="0" rIns="0" bIns="0">
              <a:spAutoFit/>
            </a:bodyPr>
            <a:lstStyle/>
            <a:p>
              <a:r>
                <a:rPr lang="en-AU" sz="816" b="1" spc="-1">
                  <a:latin typeface="Calibri"/>
                  <a:ea typeface="Calibri"/>
                </a:rPr>
                <a:t>Assessment</a:t>
              </a:r>
              <a:endParaRPr lang="en-AU" sz="816" spc="-1"/>
            </a:p>
          </p:txBody>
        </p:sp>
        <p:pic>
          <p:nvPicPr>
            <p:cNvPr id="201" name="Picture 200"/>
            <p:cNvPicPr/>
            <p:nvPr/>
          </p:nvPicPr>
          <p:blipFill>
            <a:blip r:embed="rId11"/>
            <a:stretch/>
          </p:blipFill>
          <p:spPr>
            <a:xfrm>
              <a:off x="6581520" y="767520"/>
              <a:ext cx="559440" cy="653760"/>
            </a:xfrm>
            <a:prstGeom prst="rect">
              <a:avLst/>
            </a:prstGeom>
            <a:ln>
              <a:noFill/>
            </a:ln>
          </p:spPr>
        </p:pic>
        <p:pic>
          <p:nvPicPr>
            <p:cNvPr id="202" name="Picture 201"/>
            <p:cNvPicPr/>
            <p:nvPr/>
          </p:nvPicPr>
          <p:blipFill>
            <a:blip r:embed="rId12"/>
            <a:stretch/>
          </p:blipFill>
          <p:spPr>
            <a:xfrm>
              <a:off x="3084480" y="3291120"/>
              <a:ext cx="664920" cy="600120"/>
            </a:xfrm>
            <a:prstGeom prst="rect">
              <a:avLst/>
            </a:prstGeom>
            <a:ln>
              <a:noFill/>
            </a:ln>
          </p:spPr>
        </p:pic>
        <p:pic>
          <p:nvPicPr>
            <p:cNvPr id="203" name="Picture 202"/>
            <p:cNvPicPr/>
            <p:nvPr/>
          </p:nvPicPr>
          <p:blipFill>
            <a:blip r:embed="rId13"/>
            <a:stretch/>
          </p:blipFill>
          <p:spPr>
            <a:xfrm>
              <a:off x="2124000" y="1779840"/>
              <a:ext cx="889920" cy="1970640"/>
            </a:xfrm>
            <a:prstGeom prst="rect">
              <a:avLst/>
            </a:prstGeom>
            <a:ln>
              <a:noFill/>
            </a:ln>
          </p:spPr>
        </p:pic>
        <p:pic>
          <p:nvPicPr>
            <p:cNvPr id="204" name="Picture 203"/>
            <p:cNvPicPr/>
            <p:nvPr/>
          </p:nvPicPr>
          <p:blipFill>
            <a:blip r:embed="rId14"/>
            <a:stretch/>
          </p:blipFill>
          <p:spPr>
            <a:xfrm>
              <a:off x="4588560" y="782280"/>
              <a:ext cx="778320" cy="1017720"/>
            </a:xfrm>
            <a:prstGeom prst="rect">
              <a:avLst/>
            </a:prstGeom>
            <a:ln>
              <a:noFill/>
            </a:ln>
          </p:spPr>
        </p:pic>
        <p:pic>
          <p:nvPicPr>
            <p:cNvPr id="205" name="Picture 204"/>
            <p:cNvPicPr/>
            <p:nvPr/>
          </p:nvPicPr>
          <p:blipFill>
            <a:blip r:embed="rId15"/>
            <a:stretch/>
          </p:blipFill>
          <p:spPr>
            <a:xfrm>
              <a:off x="3063600" y="1760040"/>
              <a:ext cx="664920" cy="713520"/>
            </a:xfrm>
            <a:prstGeom prst="rect">
              <a:avLst/>
            </a:prstGeom>
            <a:ln>
              <a:noFill/>
            </a:ln>
          </p:spPr>
        </p:pic>
        <p:sp>
          <p:nvSpPr>
            <p:cNvPr id="206" name="TextShape 7"/>
            <p:cNvSpPr txBox="1"/>
            <p:nvPr/>
          </p:nvSpPr>
          <p:spPr>
            <a:xfrm>
              <a:off x="3936960" y="2855520"/>
              <a:ext cx="331560" cy="184785"/>
            </a:xfrm>
            <a:prstGeom prst="rect">
              <a:avLst/>
            </a:prstGeom>
            <a:noFill/>
            <a:ln>
              <a:noFill/>
            </a:ln>
          </p:spPr>
          <p:txBody>
            <a:bodyPr lIns="0" tIns="0" rIns="0" bIns="0">
              <a:spAutoFit/>
            </a:bodyPr>
            <a:lstStyle/>
            <a:p>
              <a:r>
                <a:rPr lang="en-AU" sz="1089" b="1" spc="-1">
                  <a:solidFill>
                    <a:srgbClr val="FF9900"/>
                  </a:solidFill>
                </a:rPr>
                <a:t>VME</a:t>
              </a:r>
              <a:endParaRPr lang="en-AU" sz="1089" spc="-1"/>
            </a:p>
          </p:txBody>
        </p:sp>
        <p:pic>
          <p:nvPicPr>
            <p:cNvPr id="207" name="Picture 206"/>
            <p:cNvPicPr/>
            <p:nvPr/>
          </p:nvPicPr>
          <p:blipFill>
            <a:blip r:embed="rId16"/>
            <a:stretch/>
          </p:blipFill>
          <p:spPr>
            <a:xfrm>
              <a:off x="3686040" y="1436040"/>
              <a:ext cx="678600" cy="705960"/>
            </a:xfrm>
            <a:prstGeom prst="rect">
              <a:avLst/>
            </a:prstGeom>
            <a:ln>
              <a:noFill/>
            </a:ln>
          </p:spPr>
        </p:pic>
        <p:sp>
          <p:nvSpPr>
            <p:cNvPr id="208" name="TextShape 8"/>
            <p:cNvSpPr txBox="1"/>
            <p:nvPr/>
          </p:nvSpPr>
          <p:spPr>
            <a:xfrm>
              <a:off x="4327560" y="2143800"/>
              <a:ext cx="424800" cy="184785"/>
            </a:xfrm>
            <a:prstGeom prst="rect">
              <a:avLst/>
            </a:prstGeom>
            <a:noFill/>
            <a:ln>
              <a:noFill/>
            </a:ln>
          </p:spPr>
          <p:txBody>
            <a:bodyPr lIns="0" tIns="0" rIns="0" bIns="0">
              <a:spAutoFit/>
            </a:bodyPr>
            <a:lstStyle/>
            <a:p>
              <a:r>
                <a:rPr lang="en-AU" sz="1089" b="1" spc="-1">
                  <a:solidFill>
                    <a:srgbClr val="FF9900"/>
                  </a:solidFill>
                </a:rPr>
                <a:t>EBSA</a:t>
              </a:r>
              <a:endParaRPr lang="en-AU" sz="1089" spc="-1"/>
            </a:p>
          </p:txBody>
        </p:sp>
        <p:sp>
          <p:nvSpPr>
            <p:cNvPr id="209" name="TextShape 9"/>
            <p:cNvSpPr txBox="1"/>
            <p:nvPr/>
          </p:nvSpPr>
          <p:spPr>
            <a:xfrm>
              <a:off x="7472520" y="2983680"/>
              <a:ext cx="314640" cy="184785"/>
            </a:xfrm>
            <a:prstGeom prst="rect">
              <a:avLst/>
            </a:prstGeom>
            <a:noFill/>
            <a:ln>
              <a:noFill/>
            </a:ln>
          </p:spPr>
          <p:txBody>
            <a:bodyPr lIns="0" tIns="0" rIns="0" bIns="0">
              <a:spAutoFit/>
            </a:bodyPr>
            <a:lstStyle/>
            <a:p>
              <a:r>
                <a:rPr lang="en-AU" sz="1089" b="1" spc="-1">
                  <a:solidFill>
                    <a:srgbClr val="FF9900"/>
                  </a:solidFill>
                </a:rPr>
                <a:t>EBV</a:t>
              </a:r>
              <a:endParaRPr lang="en-AU" sz="1089" spc="-1"/>
            </a:p>
          </p:txBody>
        </p:sp>
        <p:sp>
          <p:nvSpPr>
            <p:cNvPr id="210" name="TextShape 10"/>
            <p:cNvSpPr txBox="1"/>
            <p:nvPr/>
          </p:nvSpPr>
          <p:spPr>
            <a:xfrm>
              <a:off x="7583615" y="3171727"/>
              <a:ext cx="750385" cy="184785"/>
            </a:xfrm>
            <a:prstGeom prst="rect">
              <a:avLst/>
            </a:prstGeom>
            <a:noFill/>
            <a:ln>
              <a:noFill/>
            </a:ln>
          </p:spPr>
          <p:txBody>
            <a:bodyPr wrap="square" lIns="0" tIns="0" rIns="0" bIns="0">
              <a:spAutoFit/>
            </a:bodyPr>
            <a:lstStyle/>
            <a:p>
              <a:r>
                <a:rPr lang="en-AU" sz="1089" b="1" spc="-1" dirty="0">
                  <a:solidFill>
                    <a:srgbClr val="FF9900"/>
                  </a:solidFill>
                </a:rPr>
                <a:t>MBONs</a:t>
              </a:r>
              <a:endParaRPr lang="en-AU" sz="1089" spc="-1" dirty="0"/>
            </a:p>
          </p:txBody>
        </p:sp>
        <p:sp>
          <p:nvSpPr>
            <p:cNvPr id="211" name="TextShape 11"/>
            <p:cNvSpPr txBox="1"/>
            <p:nvPr/>
          </p:nvSpPr>
          <p:spPr>
            <a:xfrm>
              <a:off x="7794000" y="3356512"/>
              <a:ext cx="933480" cy="184785"/>
            </a:xfrm>
            <a:prstGeom prst="rect">
              <a:avLst/>
            </a:prstGeom>
            <a:noFill/>
            <a:ln>
              <a:noFill/>
            </a:ln>
          </p:spPr>
          <p:txBody>
            <a:bodyPr lIns="0" tIns="0" rIns="0" bIns="0">
              <a:spAutoFit/>
            </a:bodyPr>
            <a:lstStyle/>
            <a:p>
              <a:r>
                <a:rPr lang="en-AU" sz="1089" b="1" spc="-1" dirty="0">
                  <a:solidFill>
                    <a:srgbClr val="FF9900"/>
                  </a:solidFill>
                </a:rPr>
                <a:t>Bon in a Box</a:t>
              </a:r>
              <a:endParaRPr lang="en-AU" sz="1089" spc="-1" dirty="0"/>
            </a:p>
          </p:txBody>
        </p:sp>
        <p:sp>
          <p:nvSpPr>
            <p:cNvPr id="212" name="TextShape 12"/>
            <p:cNvSpPr txBox="1"/>
            <p:nvPr/>
          </p:nvSpPr>
          <p:spPr>
            <a:xfrm>
              <a:off x="7092000" y="3707280"/>
              <a:ext cx="409320" cy="184785"/>
            </a:xfrm>
            <a:prstGeom prst="rect">
              <a:avLst/>
            </a:prstGeom>
            <a:noFill/>
            <a:ln>
              <a:noFill/>
            </a:ln>
          </p:spPr>
          <p:txBody>
            <a:bodyPr lIns="0" tIns="0" rIns="0" bIns="0">
              <a:spAutoFit/>
            </a:bodyPr>
            <a:lstStyle/>
            <a:p>
              <a:r>
                <a:rPr lang="en-AU" sz="1089" b="1" spc="-1">
                  <a:solidFill>
                    <a:srgbClr val="FF9900"/>
                  </a:solidFill>
                </a:rPr>
                <a:t>eEOV</a:t>
              </a:r>
              <a:endParaRPr lang="en-AU" sz="1089" spc="-1"/>
            </a:p>
          </p:txBody>
        </p:sp>
        <p:sp>
          <p:nvSpPr>
            <p:cNvPr id="213" name="TextShape 13"/>
            <p:cNvSpPr txBox="1"/>
            <p:nvPr/>
          </p:nvSpPr>
          <p:spPr>
            <a:xfrm>
              <a:off x="6668640" y="3889800"/>
              <a:ext cx="832680" cy="184785"/>
            </a:xfrm>
            <a:prstGeom prst="rect">
              <a:avLst/>
            </a:prstGeom>
            <a:noFill/>
            <a:ln>
              <a:noFill/>
            </a:ln>
          </p:spPr>
          <p:txBody>
            <a:bodyPr lIns="0" tIns="0" rIns="0" bIns="0">
              <a:spAutoFit/>
            </a:bodyPr>
            <a:lstStyle/>
            <a:p>
              <a:r>
                <a:rPr lang="en-AU" sz="1089" b="1" spc="-1">
                  <a:solidFill>
                    <a:srgbClr val="FF9900"/>
                  </a:solidFill>
                </a:rPr>
                <a:t>GOOS OBS</a:t>
              </a:r>
              <a:endParaRPr lang="en-AU" sz="1089" spc="-1"/>
            </a:p>
          </p:txBody>
        </p:sp>
        <p:sp>
          <p:nvSpPr>
            <p:cNvPr id="214" name="TextShape 14"/>
            <p:cNvSpPr txBox="1"/>
            <p:nvPr/>
          </p:nvSpPr>
          <p:spPr>
            <a:xfrm>
              <a:off x="4879800" y="3826800"/>
              <a:ext cx="630000" cy="184785"/>
            </a:xfrm>
            <a:prstGeom prst="rect">
              <a:avLst/>
            </a:prstGeom>
            <a:noFill/>
            <a:ln>
              <a:noFill/>
            </a:ln>
          </p:spPr>
          <p:txBody>
            <a:bodyPr lIns="0" tIns="0" rIns="0" bIns="0">
              <a:spAutoFit/>
            </a:bodyPr>
            <a:lstStyle/>
            <a:p>
              <a:r>
                <a:rPr lang="en-AU" sz="1089" b="1" spc="-1">
                  <a:solidFill>
                    <a:srgbClr val="FF9900"/>
                  </a:solidFill>
                </a:rPr>
                <a:t>Deepsea</a:t>
              </a:r>
              <a:endParaRPr lang="en-AU" sz="1089" spc="-1"/>
            </a:p>
          </p:txBody>
        </p:sp>
        <p:sp>
          <p:nvSpPr>
            <p:cNvPr id="215" name="TextShape 15"/>
            <p:cNvSpPr txBox="1"/>
            <p:nvPr/>
          </p:nvSpPr>
          <p:spPr>
            <a:xfrm>
              <a:off x="5660280" y="1937160"/>
              <a:ext cx="901441" cy="184785"/>
            </a:xfrm>
            <a:prstGeom prst="rect">
              <a:avLst/>
            </a:prstGeom>
            <a:noFill/>
            <a:ln>
              <a:noFill/>
            </a:ln>
          </p:spPr>
          <p:txBody>
            <a:bodyPr lIns="0" tIns="0" rIns="0" bIns="0">
              <a:spAutoFit/>
            </a:bodyPr>
            <a:lstStyle/>
            <a:p>
              <a:r>
                <a:rPr lang="en-AU" sz="1089" b="1" spc="-1">
                  <a:solidFill>
                    <a:srgbClr val="FF9900"/>
                  </a:solidFill>
                </a:rPr>
                <a:t>Assessment</a:t>
              </a:r>
              <a:endParaRPr lang="en-AU" sz="1089" spc="-1"/>
            </a:p>
          </p:txBody>
        </p:sp>
        <p:sp>
          <p:nvSpPr>
            <p:cNvPr id="216" name="TextShape 16"/>
            <p:cNvSpPr txBox="1"/>
            <p:nvPr/>
          </p:nvSpPr>
          <p:spPr>
            <a:xfrm>
              <a:off x="6217561" y="2177639"/>
              <a:ext cx="730800" cy="184785"/>
            </a:xfrm>
            <a:prstGeom prst="rect">
              <a:avLst/>
            </a:prstGeom>
            <a:noFill/>
            <a:ln>
              <a:noFill/>
            </a:ln>
          </p:spPr>
          <p:txBody>
            <a:bodyPr lIns="0" tIns="0" rIns="0" bIns="0">
              <a:spAutoFit/>
            </a:bodyPr>
            <a:lstStyle/>
            <a:p>
              <a:r>
                <a:rPr lang="en-AU" sz="1089" b="1" spc="-1">
                  <a:solidFill>
                    <a:srgbClr val="FF9900"/>
                  </a:solidFill>
                </a:rPr>
                <a:t>Indicators</a:t>
              </a:r>
              <a:endParaRPr lang="en-AU" sz="1089" spc="-1"/>
            </a:p>
          </p:txBody>
        </p:sp>
        <p:pic>
          <p:nvPicPr>
            <p:cNvPr id="217" name="Picture 216"/>
            <p:cNvPicPr/>
            <p:nvPr/>
          </p:nvPicPr>
          <p:blipFill>
            <a:blip r:embed="rId17"/>
            <a:stretch/>
          </p:blipFill>
          <p:spPr>
            <a:xfrm>
              <a:off x="3586680" y="3920400"/>
              <a:ext cx="1258920" cy="569520"/>
            </a:xfrm>
            <a:prstGeom prst="rect">
              <a:avLst/>
            </a:prstGeom>
            <a:ln>
              <a:noFill/>
            </a:ln>
          </p:spPr>
        </p:pic>
        <p:pic>
          <p:nvPicPr>
            <p:cNvPr id="218" name="Picture 217"/>
            <p:cNvPicPr/>
            <p:nvPr/>
          </p:nvPicPr>
          <p:blipFill>
            <a:blip r:embed="rId18"/>
            <a:stretch/>
          </p:blipFill>
          <p:spPr>
            <a:xfrm>
              <a:off x="3631320" y="915480"/>
              <a:ext cx="852120" cy="446040"/>
            </a:xfrm>
            <a:prstGeom prst="rect">
              <a:avLst/>
            </a:prstGeom>
            <a:ln>
              <a:noFill/>
            </a:ln>
          </p:spPr>
        </p:pic>
        <p:pic>
          <p:nvPicPr>
            <p:cNvPr id="219" name="Picture 218"/>
            <p:cNvPicPr/>
            <p:nvPr/>
          </p:nvPicPr>
          <p:blipFill>
            <a:blip r:embed="rId19"/>
            <a:stretch/>
          </p:blipFill>
          <p:spPr>
            <a:xfrm>
              <a:off x="5044320" y="4351680"/>
              <a:ext cx="1758240" cy="537840"/>
            </a:xfrm>
            <a:prstGeom prst="rect">
              <a:avLst/>
            </a:prstGeom>
            <a:ln>
              <a:noFill/>
            </a:ln>
          </p:spPr>
        </p:pic>
        <p:sp>
          <p:nvSpPr>
            <p:cNvPr id="220" name="Line 17"/>
            <p:cNvSpPr/>
            <p:nvPr/>
          </p:nvSpPr>
          <p:spPr>
            <a:xfrm flipH="1">
              <a:off x="4356000" y="2923920"/>
              <a:ext cx="864360" cy="0"/>
            </a:xfrm>
            <a:prstGeom prst="line">
              <a:avLst/>
            </a:prstGeom>
            <a:ln w="3600">
              <a:solidFill>
                <a:srgbClr val="729FCF"/>
              </a:solidFill>
              <a:round/>
              <a:tailEnd type="triangle" w="med" len="med"/>
            </a:ln>
          </p:spPr>
          <p:style>
            <a:lnRef idx="0">
              <a:scrgbClr r="0" g="0" b="0"/>
            </a:lnRef>
            <a:fillRef idx="0">
              <a:scrgbClr r="0" g="0" b="0"/>
            </a:fillRef>
            <a:effectRef idx="0">
              <a:scrgbClr r="0" g="0" b="0"/>
            </a:effectRef>
            <a:fontRef idx="minor"/>
          </p:style>
        </p:sp>
        <p:pic>
          <p:nvPicPr>
            <p:cNvPr id="221" name="Picture 220"/>
            <p:cNvPicPr/>
            <p:nvPr/>
          </p:nvPicPr>
          <p:blipFill>
            <a:blip r:embed="rId20"/>
            <a:stretch/>
          </p:blipFill>
          <p:spPr>
            <a:xfrm>
              <a:off x="5472360" y="2635920"/>
              <a:ext cx="1296000" cy="737640"/>
            </a:xfrm>
            <a:prstGeom prst="rect">
              <a:avLst/>
            </a:prstGeom>
            <a:ln>
              <a:noFill/>
            </a:ln>
          </p:spPr>
        </p:pic>
        <p:sp>
          <p:nvSpPr>
            <p:cNvPr id="222" name="Line 18"/>
            <p:cNvSpPr/>
            <p:nvPr/>
          </p:nvSpPr>
          <p:spPr>
            <a:xfrm flipH="1">
              <a:off x="4860360" y="3199680"/>
              <a:ext cx="526680" cy="516240"/>
            </a:xfrm>
            <a:prstGeom prst="line">
              <a:avLst/>
            </a:prstGeom>
            <a:ln w="3600">
              <a:solidFill>
                <a:srgbClr val="729FCF"/>
              </a:solidFill>
              <a:round/>
              <a:tailEnd type="triangle" w="med" len="med"/>
            </a:ln>
          </p:spPr>
          <p:style>
            <a:lnRef idx="0">
              <a:scrgbClr r="0" g="0" b="0"/>
            </a:lnRef>
            <a:fillRef idx="0">
              <a:scrgbClr r="0" g="0" b="0"/>
            </a:fillRef>
            <a:effectRef idx="0">
              <a:scrgbClr r="0" g="0" b="0"/>
            </a:effectRef>
            <a:fontRef idx="minor"/>
          </p:style>
        </p:sp>
        <p:sp>
          <p:nvSpPr>
            <p:cNvPr id="223" name="Line 19"/>
            <p:cNvSpPr/>
            <p:nvPr/>
          </p:nvSpPr>
          <p:spPr>
            <a:xfrm>
              <a:off x="6700680" y="3355920"/>
              <a:ext cx="319680" cy="496080"/>
            </a:xfrm>
            <a:prstGeom prst="line">
              <a:avLst/>
            </a:prstGeom>
            <a:ln w="3600">
              <a:solidFill>
                <a:srgbClr val="729FCF"/>
              </a:solidFill>
              <a:round/>
              <a:tailEnd type="triangle" w="med" len="med"/>
            </a:ln>
          </p:spPr>
          <p:style>
            <a:lnRef idx="0">
              <a:scrgbClr r="0" g="0" b="0"/>
            </a:lnRef>
            <a:fillRef idx="0">
              <a:scrgbClr r="0" g="0" b="0"/>
            </a:fillRef>
            <a:effectRef idx="0">
              <a:scrgbClr r="0" g="0" b="0"/>
            </a:effectRef>
            <a:fontRef idx="minor"/>
          </p:style>
        </p:sp>
        <p:sp>
          <p:nvSpPr>
            <p:cNvPr id="224" name="Line 20"/>
            <p:cNvSpPr/>
            <p:nvPr/>
          </p:nvSpPr>
          <p:spPr>
            <a:xfrm>
              <a:off x="6843240" y="3042360"/>
              <a:ext cx="530280" cy="259200"/>
            </a:xfrm>
            <a:prstGeom prst="line">
              <a:avLst/>
            </a:prstGeom>
            <a:ln w="3600">
              <a:solidFill>
                <a:srgbClr val="729FCF"/>
              </a:solidFill>
              <a:round/>
              <a:tailEnd type="triangle" w="med" len="med"/>
            </a:ln>
          </p:spPr>
          <p:style>
            <a:lnRef idx="0">
              <a:scrgbClr r="0" g="0" b="0"/>
            </a:lnRef>
            <a:fillRef idx="0">
              <a:scrgbClr r="0" g="0" b="0"/>
            </a:fillRef>
            <a:effectRef idx="0">
              <a:scrgbClr r="0" g="0" b="0"/>
            </a:effectRef>
            <a:fontRef idx="minor"/>
          </p:style>
        </p:sp>
        <p:sp>
          <p:nvSpPr>
            <p:cNvPr id="225" name="Line 21"/>
            <p:cNvSpPr/>
            <p:nvPr/>
          </p:nvSpPr>
          <p:spPr>
            <a:xfrm flipV="1">
              <a:off x="6779880" y="2275920"/>
              <a:ext cx="456480" cy="374040"/>
            </a:xfrm>
            <a:prstGeom prst="line">
              <a:avLst/>
            </a:prstGeom>
            <a:ln w="3600">
              <a:solidFill>
                <a:srgbClr val="729FCF"/>
              </a:solidFill>
              <a:round/>
              <a:tailEnd type="triangle" w="med" len="med"/>
            </a:ln>
          </p:spPr>
          <p:style>
            <a:lnRef idx="0">
              <a:scrgbClr r="0" g="0" b="0"/>
            </a:lnRef>
            <a:fillRef idx="0">
              <a:scrgbClr r="0" g="0" b="0"/>
            </a:fillRef>
            <a:effectRef idx="0">
              <a:scrgbClr r="0" g="0" b="0"/>
            </a:effectRef>
            <a:fontRef idx="minor"/>
          </p:style>
        </p:sp>
        <p:sp>
          <p:nvSpPr>
            <p:cNvPr id="226" name="Line 22"/>
            <p:cNvSpPr/>
            <p:nvPr/>
          </p:nvSpPr>
          <p:spPr>
            <a:xfrm flipH="1" flipV="1">
              <a:off x="5345280" y="2056680"/>
              <a:ext cx="309960" cy="502560"/>
            </a:xfrm>
            <a:prstGeom prst="line">
              <a:avLst/>
            </a:prstGeom>
            <a:ln w="3600">
              <a:solidFill>
                <a:srgbClr val="729FCF"/>
              </a:solidFill>
              <a:round/>
              <a:tailEnd type="triangle" w="med" len="med"/>
            </a:ln>
          </p:spPr>
          <p:style>
            <a:lnRef idx="0">
              <a:scrgbClr r="0" g="0" b="0"/>
            </a:lnRef>
            <a:fillRef idx="0">
              <a:scrgbClr r="0" g="0" b="0"/>
            </a:fillRef>
            <a:effectRef idx="0">
              <a:scrgbClr r="0" g="0" b="0"/>
            </a:effectRef>
            <a:fontRef idx="minor"/>
          </p:style>
        </p:sp>
      </p:grpSp>
      <p:sp>
        <p:nvSpPr>
          <p:cNvPr id="227" name="TextShape 23"/>
          <p:cNvSpPr txBox="1"/>
          <p:nvPr/>
        </p:nvSpPr>
        <p:spPr>
          <a:xfrm>
            <a:off x="587932" y="195924"/>
            <a:ext cx="3722880" cy="333718"/>
          </a:xfrm>
          <a:prstGeom prst="rect">
            <a:avLst/>
          </a:prstGeom>
          <a:noFill/>
          <a:ln>
            <a:noFill/>
          </a:ln>
        </p:spPr>
        <p:txBody>
          <a:bodyPr lIns="81635" tIns="40817" rIns="81635" bIns="40817">
            <a:spAutoFit/>
          </a:bodyPr>
          <a:lstStyle/>
          <a:p>
            <a:r>
              <a:rPr lang="en-AU" sz="1633" spc="-1" dirty="0">
                <a:solidFill>
                  <a:srgbClr val="006699"/>
                </a:solidFill>
              </a:rPr>
              <a:t>Supporting </a:t>
            </a:r>
            <a:r>
              <a:rPr lang="en-AU" sz="1633" b="1" spc="-1" dirty="0">
                <a:solidFill>
                  <a:srgbClr val="006699"/>
                </a:solidFill>
              </a:rPr>
              <a:t>International Processes</a:t>
            </a:r>
            <a:endParaRPr lang="en-AU" sz="1633" spc="-1" dirty="0"/>
          </a:p>
        </p:txBody>
      </p:sp>
      <p:pic>
        <p:nvPicPr>
          <p:cNvPr id="228" name="Picture 227"/>
          <p:cNvPicPr/>
          <p:nvPr/>
        </p:nvPicPr>
        <p:blipFill>
          <a:blip r:embed="rId21"/>
          <a:stretch/>
        </p:blipFill>
        <p:spPr>
          <a:xfrm>
            <a:off x="555278" y="4058889"/>
            <a:ext cx="1913523" cy="773899"/>
          </a:xfrm>
          <a:prstGeom prst="rect">
            <a:avLst/>
          </a:prstGeom>
          <a:ln>
            <a:noFill/>
          </a:ln>
        </p:spPr>
      </p:pic>
      <p:pic>
        <p:nvPicPr>
          <p:cNvPr id="229" name="Picture 228"/>
          <p:cNvPicPr/>
          <p:nvPr/>
        </p:nvPicPr>
        <p:blipFill>
          <a:blip r:embed="rId22"/>
          <a:stretch/>
        </p:blipFill>
        <p:spPr>
          <a:xfrm>
            <a:off x="457969" y="3004166"/>
            <a:ext cx="1944544" cy="978313"/>
          </a:xfrm>
          <a:prstGeom prst="rect">
            <a:avLst/>
          </a:prstGeom>
          <a:ln>
            <a:noFill/>
          </a:ln>
        </p:spPr>
      </p:pic>
    </p:spTree>
    <p:extLst>
      <p:ext uri="{BB962C8B-B14F-4D97-AF65-F5344CB8AC3E}">
        <p14:creationId xmlns:p14="http://schemas.microsoft.com/office/powerpoint/2010/main" val="34659040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CustomShape 1"/>
          <p:cNvSpPr/>
          <p:nvPr/>
        </p:nvSpPr>
        <p:spPr>
          <a:xfrm>
            <a:off x="536665" y="380746"/>
            <a:ext cx="3643204" cy="47330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spAutoFit/>
          </a:bodyPr>
          <a:lstStyle/>
          <a:p>
            <a:r>
              <a:rPr lang="en-AU" sz="2540" b="1" spc="-1" dirty="0">
                <a:solidFill>
                  <a:srgbClr val="006699"/>
                </a:solidFill>
                <a:latin typeface="Arial"/>
                <a:ea typeface="DejaVu Sans"/>
              </a:rPr>
              <a:t>Final Remarks</a:t>
            </a:r>
            <a:endParaRPr lang="en-AU" sz="2540" spc="-1" dirty="0">
              <a:latin typeface="Arial"/>
            </a:endParaRPr>
          </a:p>
        </p:txBody>
      </p:sp>
      <p:pic>
        <p:nvPicPr>
          <p:cNvPr id="231" name="Picture 42"/>
          <p:cNvPicPr/>
          <p:nvPr/>
        </p:nvPicPr>
        <p:blipFill>
          <a:blip r:embed="rId3"/>
          <a:stretch/>
        </p:blipFill>
        <p:spPr>
          <a:xfrm>
            <a:off x="6861087" y="2938858"/>
            <a:ext cx="1985688" cy="1959239"/>
          </a:xfrm>
          <a:prstGeom prst="rect">
            <a:avLst/>
          </a:prstGeom>
          <a:ln>
            <a:noFill/>
          </a:ln>
        </p:spPr>
      </p:pic>
      <p:sp>
        <p:nvSpPr>
          <p:cNvPr id="232" name="TextShape 2"/>
          <p:cNvSpPr txBox="1"/>
          <p:nvPr/>
        </p:nvSpPr>
        <p:spPr>
          <a:xfrm>
            <a:off x="718548" y="1110235"/>
            <a:ext cx="5616484" cy="2145396"/>
          </a:xfrm>
          <a:prstGeom prst="rect">
            <a:avLst/>
          </a:prstGeom>
          <a:noFill/>
          <a:ln>
            <a:noFill/>
          </a:ln>
        </p:spPr>
        <p:txBody>
          <a:bodyPr lIns="0" tIns="0" rIns="0" bIns="0">
            <a:spAutoFit/>
          </a:bodyPr>
          <a:lstStyle/>
          <a:p>
            <a:r>
              <a:rPr lang="en-AU" sz="1996" b="1" spc="-1" dirty="0">
                <a:solidFill>
                  <a:srgbClr val="006699"/>
                </a:solidFill>
              </a:rPr>
              <a:t>Many opportunities</a:t>
            </a:r>
            <a:endParaRPr lang="en-AU" sz="1996" spc="-1" dirty="0">
              <a:solidFill>
                <a:srgbClr val="006699"/>
              </a:solidFill>
              <a:ea typeface="DejaVu Sans"/>
            </a:endParaRPr>
          </a:p>
          <a:p>
            <a:pPr marL="195934" indent="-195934">
              <a:lnSpc>
                <a:spcPct val="150000"/>
              </a:lnSpc>
              <a:buSzPct val="45000"/>
              <a:buFont typeface="Wingdings" charset="2"/>
              <a:buChar char=""/>
            </a:pPr>
            <a:endParaRPr lang="en-AU" sz="1633" spc="-1" dirty="0">
              <a:solidFill>
                <a:srgbClr val="006699"/>
              </a:solidFill>
            </a:endParaRPr>
          </a:p>
          <a:p>
            <a:pPr marL="195934" indent="-195934">
              <a:lnSpc>
                <a:spcPct val="150000"/>
              </a:lnSpc>
              <a:buSzPct val="45000"/>
              <a:buFont typeface="Wingdings" charset="2"/>
              <a:buChar char=""/>
            </a:pPr>
            <a:r>
              <a:rPr lang="en-AU" sz="1633" spc="-1" dirty="0">
                <a:solidFill>
                  <a:srgbClr val="006699"/>
                </a:solidFill>
              </a:rPr>
              <a:t>New technologies</a:t>
            </a:r>
            <a:endParaRPr lang="en-AU" sz="1633" spc="-1" dirty="0">
              <a:solidFill>
                <a:srgbClr val="006699"/>
              </a:solidFill>
              <a:ea typeface="DejaVu Sans"/>
            </a:endParaRPr>
          </a:p>
          <a:p>
            <a:pPr marL="195934" indent="-195934">
              <a:lnSpc>
                <a:spcPct val="150000"/>
              </a:lnSpc>
              <a:buSzPct val="45000"/>
              <a:buFont typeface="Wingdings" charset="2"/>
              <a:buChar char=""/>
            </a:pPr>
            <a:r>
              <a:rPr lang="en-AU" sz="1633" spc="-1" dirty="0">
                <a:solidFill>
                  <a:srgbClr val="006699"/>
                </a:solidFill>
              </a:rPr>
              <a:t>Emerging partnerships</a:t>
            </a:r>
            <a:endParaRPr lang="en-AU" sz="1633" spc="-1" dirty="0">
              <a:solidFill>
                <a:srgbClr val="006699"/>
              </a:solidFill>
              <a:ea typeface="DejaVu Sans"/>
            </a:endParaRPr>
          </a:p>
          <a:p>
            <a:pPr marL="195934" indent="-195934">
              <a:lnSpc>
                <a:spcPct val="150000"/>
              </a:lnSpc>
              <a:buSzPct val="45000"/>
              <a:buFont typeface="Wingdings" charset="2"/>
              <a:buChar char=""/>
            </a:pPr>
            <a:r>
              <a:rPr lang="en-AU" sz="1633" spc="-1" dirty="0">
                <a:solidFill>
                  <a:srgbClr val="006699"/>
                </a:solidFill>
              </a:rPr>
              <a:t>Mandates from multilateral organizations</a:t>
            </a:r>
            <a:endParaRPr lang="en-AU" sz="1633" spc="-1" dirty="0">
              <a:solidFill>
                <a:srgbClr val="006699"/>
              </a:solidFill>
              <a:ea typeface="DejaVu Sans"/>
            </a:endParaRPr>
          </a:p>
          <a:p>
            <a:pPr marL="195934" indent="-195934">
              <a:lnSpc>
                <a:spcPct val="150000"/>
              </a:lnSpc>
              <a:buSzPct val="45000"/>
              <a:buFont typeface="Wingdings" charset="2"/>
              <a:buChar char=""/>
            </a:pPr>
            <a:r>
              <a:rPr lang="en-AU" sz="1633" spc="-1" dirty="0">
                <a:solidFill>
                  <a:srgbClr val="006699"/>
                </a:solidFill>
              </a:rPr>
              <a:t>EOV framework</a:t>
            </a:r>
            <a:endParaRPr lang="en-AU" sz="1633" spc="-1" dirty="0">
              <a:solidFill>
                <a:srgbClr val="006699"/>
              </a:solidFill>
              <a:ea typeface="DejaVu Sans"/>
            </a:endParaRPr>
          </a:p>
        </p:txBody>
      </p:sp>
    </p:spTree>
    <p:extLst>
      <p:ext uri="{BB962C8B-B14F-4D97-AF65-F5344CB8AC3E}">
        <p14:creationId xmlns:p14="http://schemas.microsoft.com/office/powerpoint/2010/main" val="29839575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CustomShape 1"/>
          <p:cNvSpPr/>
          <p:nvPr/>
        </p:nvSpPr>
        <p:spPr>
          <a:xfrm>
            <a:off x="536665" y="380746"/>
            <a:ext cx="3643204" cy="47330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spAutoFit/>
          </a:bodyPr>
          <a:lstStyle/>
          <a:p>
            <a:r>
              <a:rPr lang="en-AU" sz="2540" b="1" spc="-1" dirty="0">
                <a:solidFill>
                  <a:srgbClr val="006699"/>
                </a:solidFill>
                <a:latin typeface="Arial"/>
                <a:ea typeface="DejaVu Sans"/>
              </a:rPr>
              <a:t>Final Remarks</a:t>
            </a:r>
            <a:endParaRPr lang="en-AU" sz="2540" spc="-1" dirty="0">
              <a:latin typeface="Arial"/>
            </a:endParaRPr>
          </a:p>
        </p:txBody>
      </p:sp>
      <p:pic>
        <p:nvPicPr>
          <p:cNvPr id="234" name="Picture 42"/>
          <p:cNvPicPr/>
          <p:nvPr/>
        </p:nvPicPr>
        <p:blipFill>
          <a:blip r:embed="rId3"/>
          <a:stretch/>
        </p:blipFill>
        <p:spPr>
          <a:xfrm>
            <a:off x="6861087" y="2938858"/>
            <a:ext cx="1985688" cy="1959239"/>
          </a:xfrm>
          <a:prstGeom prst="rect">
            <a:avLst/>
          </a:prstGeom>
          <a:ln>
            <a:noFill/>
          </a:ln>
        </p:spPr>
      </p:pic>
      <p:sp>
        <p:nvSpPr>
          <p:cNvPr id="235" name="TextShape 2"/>
          <p:cNvSpPr txBox="1"/>
          <p:nvPr/>
        </p:nvSpPr>
        <p:spPr>
          <a:xfrm>
            <a:off x="718548" y="2249859"/>
            <a:ext cx="5616484" cy="2452531"/>
          </a:xfrm>
          <a:prstGeom prst="rect">
            <a:avLst/>
          </a:prstGeom>
          <a:noFill/>
          <a:ln>
            <a:noFill/>
          </a:ln>
        </p:spPr>
        <p:txBody>
          <a:bodyPr lIns="0" tIns="0" rIns="0" bIns="0">
            <a:spAutoFit/>
          </a:bodyPr>
          <a:lstStyle/>
          <a:p>
            <a:r>
              <a:rPr lang="en-AU" sz="1996" b="1" spc="-1" dirty="0">
                <a:solidFill>
                  <a:srgbClr val="006699"/>
                </a:solidFill>
              </a:rPr>
              <a:t>Many challenges</a:t>
            </a:r>
            <a:endParaRPr lang="en-AU" sz="1996" spc="-1" dirty="0">
              <a:solidFill>
                <a:srgbClr val="006699"/>
              </a:solidFill>
              <a:ea typeface="DejaVu Sans"/>
            </a:endParaRPr>
          </a:p>
          <a:p>
            <a:endParaRPr lang="en-AU" sz="1996" spc="-1" dirty="0">
              <a:solidFill>
                <a:srgbClr val="006699"/>
              </a:solidFill>
              <a:ea typeface="DejaVu Sans"/>
            </a:endParaRPr>
          </a:p>
          <a:p>
            <a:pPr marL="195934" indent="-195934">
              <a:lnSpc>
                <a:spcPct val="150000"/>
              </a:lnSpc>
              <a:buSzPct val="45000"/>
              <a:buFont typeface="Wingdings" charset="2"/>
              <a:buChar char=""/>
            </a:pPr>
            <a:r>
              <a:rPr lang="en-AU" sz="1633" spc="-1" dirty="0">
                <a:solidFill>
                  <a:srgbClr val="006699"/>
                </a:solidFill>
              </a:rPr>
              <a:t>Delay in data availability</a:t>
            </a:r>
            <a:endParaRPr lang="en-AU" sz="1633" spc="-1" dirty="0">
              <a:solidFill>
                <a:srgbClr val="006699"/>
              </a:solidFill>
              <a:ea typeface="DejaVu Sans"/>
            </a:endParaRPr>
          </a:p>
          <a:p>
            <a:pPr marL="195934" indent="-195934">
              <a:lnSpc>
                <a:spcPct val="150000"/>
              </a:lnSpc>
              <a:buSzPct val="45000"/>
              <a:buFont typeface="Wingdings" charset="2"/>
              <a:buChar char=""/>
            </a:pPr>
            <a:r>
              <a:rPr lang="en-AU" sz="1633" spc="-1" dirty="0">
                <a:solidFill>
                  <a:srgbClr val="006699"/>
                </a:solidFill>
              </a:rPr>
              <a:t>New data types, technologies</a:t>
            </a:r>
            <a:endParaRPr lang="en-AU" sz="1633" spc="-1" dirty="0">
              <a:solidFill>
                <a:srgbClr val="006699"/>
              </a:solidFill>
              <a:ea typeface="DejaVu Sans"/>
            </a:endParaRPr>
          </a:p>
          <a:p>
            <a:pPr marL="195934" indent="-195934">
              <a:lnSpc>
                <a:spcPct val="150000"/>
              </a:lnSpc>
              <a:buSzPct val="45000"/>
              <a:buFont typeface="Wingdings" charset="2"/>
              <a:buChar char=""/>
            </a:pPr>
            <a:r>
              <a:rPr lang="en-AU" sz="1633" spc="-1" dirty="0">
                <a:solidFill>
                  <a:srgbClr val="006699"/>
                </a:solidFill>
              </a:rPr>
              <a:t>Taxonomic, temporal and geographical gaps</a:t>
            </a:r>
            <a:endParaRPr lang="en-AU" sz="1633" spc="-1" dirty="0">
              <a:solidFill>
                <a:srgbClr val="006699"/>
              </a:solidFill>
              <a:ea typeface="DejaVu Sans"/>
            </a:endParaRPr>
          </a:p>
          <a:p>
            <a:pPr marL="195934" indent="-195934">
              <a:lnSpc>
                <a:spcPct val="150000"/>
              </a:lnSpc>
              <a:buSzPct val="45000"/>
              <a:buFont typeface="Wingdings" charset="2"/>
              <a:buChar char=""/>
            </a:pPr>
            <a:r>
              <a:rPr lang="en-AU" sz="1633" spc="-1" dirty="0">
                <a:solidFill>
                  <a:srgbClr val="006699"/>
                </a:solidFill>
              </a:rPr>
              <a:t>Multi-partnership engagements</a:t>
            </a:r>
            <a:endParaRPr lang="en-AU" sz="1633" spc="-1" dirty="0">
              <a:solidFill>
                <a:srgbClr val="006699"/>
              </a:solidFill>
              <a:ea typeface="DejaVu Sans"/>
            </a:endParaRPr>
          </a:p>
          <a:p>
            <a:pPr marL="195934" indent="-195934">
              <a:lnSpc>
                <a:spcPct val="150000"/>
              </a:lnSpc>
              <a:buSzPct val="45000"/>
              <a:buFont typeface="Wingdings" charset="2"/>
              <a:buChar char=""/>
            </a:pPr>
            <a:r>
              <a:rPr lang="en-AU" sz="1633" spc="-1" dirty="0">
                <a:solidFill>
                  <a:srgbClr val="006699"/>
                </a:solidFill>
              </a:rPr>
              <a:t>Many clients, different interests</a:t>
            </a:r>
            <a:endParaRPr lang="en-AU" sz="1633" spc="-1" dirty="0">
              <a:solidFill>
                <a:srgbClr val="006699"/>
              </a:solidFill>
              <a:ea typeface="DejaVu Sans"/>
            </a:endParaRPr>
          </a:p>
        </p:txBody>
      </p:sp>
    </p:spTree>
    <p:extLst>
      <p:ext uri="{BB962C8B-B14F-4D97-AF65-F5344CB8AC3E}">
        <p14:creationId xmlns:p14="http://schemas.microsoft.com/office/powerpoint/2010/main" val="161548352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E09C1B9D-7AFD-5046-A096-D80D5C7646B5}"/>
              </a:ext>
            </a:extLst>
          </p:cNvPr>
          <p:cNvSpPr/>
          <p:nvPr/>
        </p:nvSpPr>
        <p:spPr>
          <a:xfrm>
            <a:off x="536665" y="380746"/>
            <a:ext cx="3643204" cy="473307"/>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spAutoFit/>
          </a:bodyPr>
          <a:lstStyle/>
          <a:p>
            <a:r>
              <a:rPr lang="en-AU" sz="2540" b="1" spc="-1" dirty="0">
                <a:solidFill>
                  <a:srgbClr val="006699"/>
                </a:solidFill>
                <a:latin typeface="Arial"/>
              </a:rPr>
              <a:t>Take Home Message</a:t>
            </a:r>
            <a:endParaRPr lang="en-AU" sz="2540" spc="-1" dirty="0">
              <a:latin typeface="Arial"/>
            </a:endParaRPr>
          </a:p>
        </p:txBody>
      </p:sp>
      <p:sp>
        <p:nvSpPr>
          <p:cNvPr id="7" name="TextShape 2">
            <a:extLst>
              <a:ext uri="{FF2B5EF4-FFF2-40B4-BE49-F238E27FC236}">
                <a16:creationId xmlns:a16="http://schemas.microsoft.com/office/drawing/2014/main" id="{E6455704-72A1-D945-B4CF-120832200257}"/>
              </a:ext>
            </a:extLst>
          </p:cNvPr>
          <p:cNvSpPr txBox="1"/>
          <p:nvPr/>
        </p:nvSpPr>
        <p:spPr>
          <a:xfrm>
            <a:off x="536665" y="966604"/>
            <a:ext cx="6998039" cy="2664832"/>
          </a:xfrm>
          <a:prstGeom prst="rect">
            <a:avLst/>
          </a:prstGeom>
          <a:noFill/>
          <a:ln>
            <a:noFill/>
          </a:ln>
        </p:spPr>
        <p:txBody>
          <a:bodyPr wrap="square" lIns="0" tIns="0" rIns="0" bIns="0">
            <a:spAutoFit/>
          </a:bodyPr>
          <a:lstStyle/>
          <a:p>
            <a:pPr marL="195934" indent="-195934">
              <a:lnSpc>
                <a:spcPct val="150000"/>
              </a:lnSpc>
              <a:buSzPct val="45000"/>
              <a:buFont typeface="Wingdings" charset="2"/>
              <a:buChar char=""/>
            </a:pPr>
            <a:r>
              <a:rPr lang="en-AU" sz="1633" spc="-1" dirty="0">
                <a:solidFill>
                  <a:srgbClr val="006699"/>
                </a:solidFill>
              </a:rPr>
              <a:t>Help promote the concept of data sharing!</a:t>
            </a:r>
            <a:endParaRPr lang="en-AU" sz="1633" spc="-1" dirty="0">
              <a:solidFill>
                <a:srgbClr val="006699"/>
              </a:solidFill>
              <a:ea typeface="DejaVu Sans"/>
            </a:endParaRPr>
          </a:p>
          <a:p>
            <a:pPr marL="195934" indent="-195934">
              <a:lnSpc>
                <a:spcPct val="150000"/>
              </a:lnSpc>
              <a:buSzPct val="45000"/>
              <a:buFont typeface="Wingdings" charset="2"/>
              <a:buChar char=""/>
            </a:pPr>
            <a:r>
              <a:rPr lang="en-AU" sz="1633" spc="-1" dirty="0">
                <a:solidFill>
                  <a:srgbClr val="006699"/>
                </a:solidFill>
              </a:rPr>
              <a:t>Make research data accessible for reuse</a:t>
            </a:r>
            <a:endParaRPr lang="en-AU" sz="1633" spc="-1" dirty="0">
              <a:solidFill>
                <a:srgbClr val="006699"/>
              </a:solidFill>
              <a:ea typeface="DejaVu Sans"/>
            </a:endParaRPr>
          </a:p>
          <a:p>
            <a:pPr marL="195934" indent="-195934">
              <a:lnSpc>
                <a:spcPct val="150000"/>
              </a:lnSpc>
              <a:buSzPct val="45000"/>
              <a:buFont typeface="Wingdings" charset="2"/>
              <a:buChar char=""/>
            </a:pPr>
            <a:r>
              <a:rPr lang="en-AU" sz="1633" spc="-1" dirty="0">
                <a:solidFill>
                  <a:srgbClr val="006699"/>
                </a:solidFill>
              </a:rPr>
              <a:t>Share scripts written for data analysis</a:t>
            </a:r>
            <a:endParaRPr lang="en-AU" sz="1633" spc="-1" dirty="0">
              <a:solidFill>
                <a:srgbClr val="006699"/>
              </a:solidFill>
              <a:ea typeface="DejaVu Sans"/>
            </a:endParaRPr>
          </a:p>
          <a:p>
            <a:pPr marL="195934" indent="-195934">
              <a:lnSpc>
                <a:spcPct val="150000"/>
              </a:lnSpc>
              <a:buSzPct val="45000"/>
              <a:buFont typeface="Wingdings" charset="2"/>
              <a:buChar char=""/>
            </a:pPr>
            <a:r>
              <a:rPr lang="en-AU" sz="1633" spc="-1" dirty="0">
                <a:solidFill>
                  <a:srgbClr val="006699"/>
                </a:solidFill>
              </a:rPr>
              <a:t>Share stories and use cases</a:t>
            </a:r>
          </a:p>
          <a:p>
            <a:pPr marL="195934" indent="-195934">
              <a:lnSpc>
                <a:spcPct val="150000"/>
              </a:lnSpc>
              <a:buSzPct val="45000"/>
              <a:buFont typeface="Wingdings" charset="2"/>
              <a:buChar char=""/>
            </a:pPr>
            <a:r>
              <a:rPr lang="en-AU" sz="1630" spc="-1" dirty="0">
                <a:solidFill>
                  <a:srgbClr val="006699"/>
                </a:solidFill>
                <a:ea typeface="DejaVu Sans"/>
              </a:rPr>
              <a:t>Provide feedback</a:t>
            </a:r>
          </a:p>
          <a:p>
            <a:pPr marL="195934" indent="-195934">
              <a:lnSpc>
                <a:spcPct val="150000"/>
              </a:lnSpc>
              <a:buSzPct val="45000"/>
              <a:buFont typeface="Wingdings" charset="2"/>
              <a:buChar char=""/>
            </a:pPr>
            <a:endParaRPr lang="en-AU" sz="1633" spc="-1" dirty="0">
              <a:solidFill>
                <a:srgbClr val="006699"/>
              </a:solidFill>
              <a:ea typeface="DejaVu Sans"/>
            </a:endParaRPr>
          </a:p>
          <a:p>
            <a:pPr>
              <a:lnSpc>
                <a:spcPct val="150000"/>
              </a:lnSpc>
              <a:buClr>
                <a:srgbClr val="000000"/>
              </a:buClr>
              <a:buSzPct val="45000"/>
            </a:pPr>
            <a:r>
              <a:rPr lang="en-US" sz="1996" b="1" spc="-1" dirty="0">
                <a:solidFill>
                  <a:srgbClr val="006699"/>
                </a:solidFill>
              </a:rPr>
              <a:t>What is your role?</a:t>
            </a:r>
            <a:endParaRPr lang="en-AU" sz="1633" spc="-1" dirty="0">
              <a:solidFill>
                <a:srgbClr val="006699"/>
              </a:solidFill>
              <a:ea typeface="DejaVu Sans"/>
            </a:endParaRPr>
          </a:p>
        </p:txBody>
      </p:sp>
    </p:spTree>
    <p:extLst>
      <p:ext uri="{BB962C8B-B14F-4D97-AF65-F5344CB8AC3E}">
        <p14:creationId xmlns:p14="http://schemas.microsoft.com/office/powerpoint/2010/main" val="1558683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6" name="Picture 2"/>
          <p:cNvPicPr/>
          <p:nvPr/>
        </p:nvPicPr>
        <p:blipFill>
          <a:blip r:embed="rId3"/>
          <a:stretch/>
        </p:blipFill>
        <p:spPr>
          <a:xfrm>
            <a:off x="161" y="-391848"/>
            <a:ext cx="9143766" cy="6857988"/>
          </a:xfrm>
          <a:prstGeom prst="rect">
            <a:avLst/>
          </a:prstGeom>
          <a:ln>
            <a:noFill/>
          </a:ln>
        </p:spPr>
      </p:pic>
      <p:sp>
        <p:nvSpPr>
          <p:cNvPr id="237" name="CustomShape 1"/>
          <p:cNvSpPr/>
          <p:nvPr/>
        </p:nvSpPr>
        <p:spPr>
          <a:xfrm>
            <a:off x="536665" y="380746"/>
            <a:ext cx="3381972" cy="473307"/>
          </a:xfrm>
          <a:prstGeom prst="rect">
            <a:avLst/>
          </a:prstGeom>
          <a:solidFill>
            <a:schemeClr val="tx1">
              <a:lumMod val="75000"/>
              <a:lumOff val="25000"/>
              <a:alpha val="50000"/>
            </a:schemeClr>
          </a:solidFill>
          <a:ln>
            <a:noFill/>
          </a:ln>
        </p:spPr>
        <p:style>
          <a:lnRef idx="0">
            <a:scrgbClr r="0" g="0" b="0"/>
          </a:lnRef>
          <a:fillRef idx="0">
            <a:scrgbClr r="0" g="0" b="0"/>
          </a:fillRef>
          <a:effectRef idx="0">
            <a:scrgbClr r="0" g="0" b="0"/>
          </a:effectRef>
          <a:fontRef idx="minor"/>
        </p:style>
        <p:txBody>
          <a:bodyPr lIns="81635" tIns="40817" rIns="81635" bIns="40817">
            <a:spAutoFit/>
          </a:bodyPr>
          <a:lstStyle/>
          <a:p>
            <a:r>
              <a:rPr lang="en-AU" sz="2540" b="1" spc="-1" dirty="0">
                <a:solidFill>
                  <a:srgbClr val="FFFF00"/>
                </a:solidFill>
                <a:latin typeface="Arial"/>
                <a:ea typeface="DejaVu Sans"/>
              </a:rPr>
              <a:t>Final Remarks</a:t>
            </a:r>
            <a:endParaRPr lang="en-AU" sz="2540" spc="-1" dirty="0">
              <a:solidFill>
                <a:srgbClr val="FFFF00"/>
              </a:solidFill>
              <a:latin typeface="Arial"/>
            </a:endParaRPr>
          </a:p>
        </p:txBody>
      </p:sp>
      <p:sp>
        <p:nvSpPr>
          <p:cNvPr id="238" name="TextShape 2"/>
          <p:cNvSpPr txBox="1"/>
          <p:nvPr/>
        </p:nvSpPr>
        <p:spPr>
          <a:xfrm>
            <a:off x="723484" y="2194042"/>
            <a:ext cx="7667230" cy="502573"/>
          </a:xfrm>
          <a:prstGeom prst="rect">
            <a:avLst/>
          </a:prstGeom>
          <a:solidFill>
            <a:schemeClr val="tx1">
              <a:lumMod val="75000"/>
              <a:lumOff val="25000"/>
              <a:alpha val="50000"/>
            </a:schemeClr>
          </a:solidFill>
          <a:ln>
            <a:noFill/>
          </a:ln>
        </p:spPr>
        <p:txBody>
          <a:bodyPr wrap="square" lIns="0" tIns="0" rIns="0" bIns="0" anchor="ctr">
            <a:spAutoFit/>
          </a:bodyPr>
          <a:lstStyle/>
          <a:p>
            <a:pPr algn="ctr"/>
            <a:r>
              <a:rPr lang="en-AU" sz="3266" spc="-1" dirty="0">
                <a:solidFill>
                  <a:srgbClr val="FFFF00"/>
                </a:solidFill>
              </a:rPr>
              <a:t>Marine Biodiversity Data is Ocean Data!</a:t>
            </a:r>
            <a:endParaRPr lang="en-AU" sz="3266" spc="-1" dirty="0">
              <a:solidFill>
                <a:srgbClr val="FFFF00"/>
              </a:solidFill>
              <a:ea typeface="DejaVu Sans"/>
            </a:endParaRPr>
          </a:p>
        </p:txBody>
      </p:sp>
      <p:sp>
        <p:nvSpPr>
          <p:cNvPr id="239" name="TextShape 3"/>
          <p:cNvSpPr txBox="1"/>
          <p:nvPr/>
        </p:nvSpPr>
        <p:spPr>
          <a:xfrm>
            <a:off x="6563609" y="4714254"/>
            <a:ext cx="2403333" cy="235999"/>
          </a:xfrm>
          <a:prstGeom prst="rect">
            <a:avLst/>
          </a:prstGeom>
          <a:noFill/>
          <a:ln>
            <a:noFill/>
          </a:ln>
        </p:spPr>
        <p:txBody>
          <a:bodyPr lIns="81635" tIns="40817" rIns="81635" bIns="40817">
            <a:spAutoFit/>
          </a:bodyPr>
          <a:lstStyle/>
          <a:p>
            <a:r>
              <a:rPr lang="en-AU" sz="998" spc="-1">
                <a:solidFill>
                  <a:srgbClr val="EEEEEE"/>
                </a:solidFill>
              </a:rPr>
              <a:t>Photo credit: Lizandro Benedetti-Cecchi</a:t>
            </a:r>
          </a:p>
        </p:txBody>
      </p:sp>
    </p:spTree>
    <p:extLst>
      <p:ext uri="{BB962C8B-B14F-4D97-AF65-F5344CB8AC3E}">
        <p14:creationId xmlns:p14="http://schemas.microsoft.com/office/powerpoint/2010/main" val="28309224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3489600"/>
            <a:ext cx="8520600" cy="792600"/>
          </a:xfrm>
          <a:prstGeom prst="rect">
            <a:avLst/>
          </a:prstGeom>
        </p:spPr>
        <p:txBody>
          <a:bodyPr spcFirstLastPara="1" wrap="square" lIns="91425" tIns="91425" rIns="91425" bIns="91425" anchor="t" anchorCtr="0">
            <a:noAutofit/>
          </a:bodyPr>
          <a:lstStyle/>
          <a:p>
            <a:pPr marL="0" indent="0"/>
            <a:r>
              <a:rPr lang="en" b="1" dirty="0">
                <a:solidFill>
                  <a:schemeClr val="lt1"/>
                </a:solidFill>
                <a:latin typeface="Lato"/>
                <a:ea typeface="Lato"/>
                <a:cs typeface="Lato"/>
                <a:sym typeface="Lato"/>
              </a:rPr>
              <a:t>OBIS Training - Jan 2020</a:t>
            </a:r>
            <a:endParaRPr lang="en" b="1" dirty="0">
              <a:solidFill>
                <a:schemeClr val="lt1"/>
              </a:solidFill>
              <a:latin typeface="Lato"/>
              <a:ea typeface="Lato"/>
              <a:cs typeface="Lato"/>
            </a:endParaRPr>
          </a:p>
        </p:txBody>
      </p:sp>
      <p:pic>
        <p:nvPicPr>
          <p:cNvPr id="55" name="Google Shape;55;p13"/>
          <p:cNvPicPr preferRelativeResize="0"/>
          <p:nvPr/>
        </p:nvPicPr>
        <p:blipFill>
          <a:blip r:embed="rId4">
            <a:alphaModFix/>
          </a:blip>
          <a:stretch>
            <a:fillRect/>
          </a:stretch>
        </p:blipFill>
        <p:spPr>
          <a:xfrm>
            <a:off x="645332" y="1164400"/>
            <a:ext cx="2574475" cy="979000"/>
          </a:xfrm>
          <a:prstGeom prst="rect">
            <a:avLst/>
          </a:prstGeom>
          <a:noFill/>
          <a:ln>
            <a:noFill/>
          </a:ln>
        </p:spPr>
      </p:pic>
      <p:sp>
        <p:nvSpPr>
          <p:cNvPr id="56" name="Google Shape;56;p13"/>
          <p:cNvSpPr txBox="1">
            <a:spLocks noGrp="1"/>
          </p:cNvSpPr>
          <p:nvPr>
            <p:ph type="subTitle" idx="1"/>
          </p:nvPr>
        </p:nvSpPr>
        <p:spPr>
          <a:xfrm>
            <a:off x="311700" y="4111750"/>
            <a:ext cx="8520600" cy="792600"/>
          </a:xfrm>
          <a:prstGeom prst="rect">
            <a:avLst/>
          </a:prstGeom>
        </p:spPr>
        <p:txBody>
          <a:bodyPr spcFirstLastPara="1" wrap="square" lIns="91425" tIns="91425" rIns="91425" bIns="91425" anchor="t" anchorCtr="0">
            <a:noAutofit/>
          </a:bodyPr>
          <a:lstStyle/>
          <a:p>
            <a:pPr marL="0" indent="0"/>
            <a:r>
              <a:rPr lang="en" sz="1800" dirty="0">
                <a:solidFill>
                  <a:schemeClr val="lt1"/>
                </a:solidFill>
                <a:latin typeface="Lato Light"/>
                <a:ea typeface="Lato Light"/>
                <a:cs typeface="Lato Light"/>
                <a:sym typeface="Lato Light"/>
              </a:rPr>
              <a:t>Jon </a:t>
            </a:r>
            <a:r>
              <a:rPr lang="en" sz="1800" dirty="0" err="1">
                <a:solidFill>
                  <a:schemeClr val="lt1"/>
                </a:solidFill>
                <a:latin typeface="Lato Light"/>
                <a:ea typeface="Lato Light"/>
                <a:cs typeface="Lato Light"/>
                <a:sym typeface="Lato Light"/>
              </a:rPr>
              <a:t>Pye</a:t>
            </a:r>
            <a:r>
              <a:rPr lang="en" sz="1800" dirty="0">
                <a:solidFill>
                  <a:schemeClr val="lt1"/>
                </a:solidFill>
                <a:latin typeface="Lato Light"/>
                <a:ea typeface="Lato Light"/>
                <a:cs typeface="Lato Light"/>
                <a:sym typeface="Lato Light"/>
              </a:rPr>
              <a:t>, Brian Jones, Naomi Tress</a:t>
            </a:r>
            <a:endParaRPr lang="en-US" dirty="0">
              <a:solidFill>
                <a:schemeClr val="lt1"/>
              </a:solidFill>
              <a:ea typeface="Lato Light"/>
            </a:endParaRPr>
          </a:p>
          <a:p>
            <a:pPr marL="0" indent="0"/>
            <a:r>
              <a:rPr lang="en" sz="1800" dirty="0">
                <a:solidFill>
                  <a:schemeClr val="lt1"/>
                </a:solidFill>
                <a:latin typeface="Lato Light"/>
                <a:ea typeface="Lato Light"/>
                <a:cs typeface="Lato Light"/>
                <a:sym typeface="Lato Light"/>
              </a:rPr>
              <a:t> Ocean Tracking Network Data Centre</a:t>
            </a:r>
            <a:endParaRPr lang="en-US" dirty="0">
              <a:solidFill>
                <a:schemeClr val="lt1"/>
              </a:solidFill>
            </a:endParaRPr>
          </a:p>
        </p:txBody>
      </p:sp>
      <p:pic>
        <p:nvPicPr>
          <p:cNvPr id="2" name="Picture 2" descr="A picture containing drawing&#10;&#10;Description generated with very high confidence">
            <a:extLst>
              <a:ext uri="{FF2B5EF4-FFF2-40B4-BE49-F238E27FC236}">
                <a16:creationId xmlns:a16="http://schemas.microsoft.com/office/drawing/2014/main" id="{FDD1D494-23C8-4A32-984A-46AFFD01A11B}"/>
              </a:ext>
            </a:extLst>
          </p:cNvPr>
          <p:cNvPicPr>
            <a:picLocks noChangeAspect="1"/>
          </p:cNvPicPr>
          <p:nvPr/>
        </p:nvPicPr>
        <p:blipFill>
          <a:blip r:embed="rId5"/>
          <a:stretch>
            <a:fillRect/>
          </a:stretch>
        </p:blipFill>
        <p:spPr>
          <a:xfrm>
            <a:off x="4776731" y="861300"/>
            <a:ext cx="1908275" cy="1084268"/>
          </a:xfrm>
          <a:prstGeom prst="rect">
            <a:avLst/>
          </a:prstGeom>
        </p:spPr>
      </p:pic>
    </p:spTree>
    <p:extLst>
      <p:ext uri="{BB962C8B-B14F-4D97-AF65-F5344CB8AC3E}">
        <p14:creationId xmlns:p14="http://schemas.microsoft.com/office/powerpoint/2010/main" val="30438002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1" y="4313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
        <p:nvSpPr>
          <p:cNvPr id="79" name="Google Shape;79;p15"/>
          <p:cNvSpPr txBox="1">
            <a:spLocks noGrp="1"/>
          </p:cNvSpPr>
          <p:nvPr>
            <p:ph type="body" idx="1"/>
          </p:nvPr>
        </p:nvSpPr>
        <p:spPr>
          <a:xfrm>
            <a:off x="235498" y="644630"/>
            <a:ext cx="4515053" cy="4036919"/>
          </a:xfrm>
          <a:prstGeom prst="rect">
            <a:avLst/>
          </a:prstGeom>
        </p:spPr>
        <p:txBody>
          <a:bodyPr spcFirstLastPara="1" wrap="square" lIns="91425" tIns="91425" rIns="91425" bIns="91425" anchor="t" anchorCtr="0">
            <a:noAutofit/>
          </a:bodyPr>
          <a:lstStyle/>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Intro to OBIS , [you are here!],  </a:t>
            </a:r>
            <a:r>
              <a:rPr lang="en-US" sz="1400" dirty="0" err="1">
                <a:solidFill>
                  <a:schemeClr val="dk1"/>
                </a:solidFill>
                <a:highlight>
                  <a:srgbClr val="FFFFFF"/>
                </a:highlight>
                <a:latin typeface="Lato Light"/>
                <a:ea typeface="Lato Light"/>
                <a:cs typeface="Lato Light"/>
                <a:sym typeface="Lato Light"/>
              </a:rPr>
              <a:t>WoRMS</a:t>
            </a: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Darwin Core terms and record types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OBIS Data and Metadata Formats (EML, </a:t>
            </a:r>
            <a:r>
              <a:rPr lang="en-US" sz="1400" dirty="0" err="1">
                <a:solidFill>
                  <a:schemeClr val="dk1"/>
                </a:solidFill>
                <a:highlight>
                  <a:srgbClr val="FFFFFF"/>
                </a:highlight>
                <a:latin typeface="Lato Light"/>
                <a:ea typeface="Lato Light"/>
                <a:cs typeface="Lato Light"/>
                <a:sym typeface="Lato Light"/>
              </a:rPr>
              <a:t>DwC</a:t>
            </a:r>
            <a:r>
              <a:rPr lang="en-US" sz="1400" dirty="0">
                <a:solidFill>
                  <a:schemeClr val="dk1"/>
                </a:solidFill>
                <a:highlight>
                  <a:srgbClr val="FFFFFF"/>
                </a:highlight>
                <a:latin typeface="Lato Light"/>
                <a:ea typeface="Lato Light"/>
                <a:cs typeface="Lato Light"/>
                <a:sym typeface="Lato Light"/>
              </a:rPr>
              <a:t>)</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Data processing, taxon matching QC</a:t>
            </a:r>
          </a:p>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endParaRPr lang="en-US" sz="1400" dirty="0">
              <a:solidFill>
                <a:schemeClr val="dk1"/>
              </a:solidFill>
              <a:highlight>
                <a:srgbClr val="FFFFFF"/>
              </a:highlight>
              <a:latin typeface="Lato Light"/>
              <a:ea typeface="Lato Light"/>
              <a:cs typeface="Lato Light"/>
              <a:sym typeface="Lato Light"/>
            </a:endParaRP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Data aggregation via OBIS Nodes – IOC data policy </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Registering datasets with OBIS IPTs</a:t>
            </a:r>
          </a:p>
          <a:p>
            <a:pPr marL="425450" indent="-285750">
              <a:lnSpc>
                <a:spcPct val="130000"/>
              </a:lnSpc>
              <a:buClr>
                <a:schemeClr val="dk1"/>
              </a:buClr>
              <a:buSzPts val="1400"/>
            </a:pPr>
            <a:r>
              <a:rPr lang="en-US" sz="1400" dirty="0">
                <a:solidFill>
                  <a:schemeClr val="dk1"/>
                </a:solidFill>
                <a:highlight>
                  <a:srgbClr val="FFFFFF"/>
                </a:highlight>
                <a:latin typeface="Lato Light"/>
                <a:ea typeface="Lato Light"/>
                <a:cs typeface="Lato Light"/>
                <a:sym typeface="Lato Light"/>
              </a:rPr>
              <a:t>Hands-on session – mapping OGSL schema to </a:t>
            </a:r>
            <a:r>
              <a:rPr lang="en-US" sz="1400" dirty="0" err="1">
                <a:solidFill>
                  <a:schemeClr val="dk1"/>
                </a:solidFill>
                <a:highlight>
                  <a:srgbClr val="FFFFFF"/>
                </a:highlight>
                <a:latin typeface="Lato Light"/>
                <a:ea typeface="Lato Light"/>
                <a:cs typeface="Lato Light"/>
                <a:sym typeface="Lato Light"/>
              </a:rPr>
              <a:t>DwC</a:t>
            </a:r>
            <a:r>
              <a:rPr lang="en-US" sz="1400" dirty="0">
                <a:solidFill>
                  <a:schemeClr val="dk1"/>
                </a:solidFill>
                <a:highlight>
                  <a:srgbClr val="FFFFFF"/>
                </a:highlight>
                <a:latin typeface="Lato Light"/>
                <a:ea typeface="Lato Light"/>
                <a:cs typeface="Lato Light"/>
                <a:sym typeface="Lato Light"/>
              </a:rPr>
              <a:t> terms, mapping metadata and data in </a:t>
            </a:r>
            <a:r>
              <a:rPr lang="en-US" sz="1400" dirty="0" err="1">
                <a:solidFill>
                  <a:srgbClr val="002060"/>
                </a:solidFill>
                <a:highlight>
                  <a:srgbClr val="FFFFFF"/>
                </a:highlight>
                <a:latin typeface="Lato Light"/>
                <a:ea typeface="Lato Light"/>
                <a:cs typeface="Lato Light"/>
                <a:sym typeface="Lato Light"/>
              </a:rPr>
              <a:t>ogsl.ca</a:t>
            </a:r>
            <a:r>
              <a:rPr lang="en-US" sz="1400" dirty="0">
                <a:solidFill>
                  <a:srgbClr val="002060"/>
                </a:solidFill>
                <a:highlight>
                  <a:srgbClr val="FFFFFF"/>
                </a:highlight>
                <a:latin typeface="Lato Light"/>
                <a:ea typeface="Lato Light"/>
                <a:cs typeface="Lato Light"/>
                <a:sym typeface="Lato Light"/>
              </a:rPr>
              <a:t>/</a:t>
            </a:r>
            <a:r>
              <a:rPr lang="en-US" sz="1400" dirty="0" err="1">
                <a:solidFill>
                  <a:srgbClr val="002060"/>
                </a:solidFill>
                <a:highlight>
                  <a:srgbClr val="FFFFFF"/>
                </a:highlight>
                <a:latin typeface="Lato Light"/>
                <a:ea typeface="Lato Light"/>
                <a:cs typeface="Lato Light"/>
                <a:sym typeface="Lato Light"/>
              </a:rPr>
              <a:t>biodiversite</a:t>
            </a:r>
            <a:r>
              <a:rPr lang="en-US" sz="1400" dirty="0">
                <a:solidFill>
                  <a:srgbClr val="002060"/>
                </a:solidFill>
                <a:highlight>
                  <a:srgbClr val="FFFFFF"/>
                </a:highlight>
                <a:latin typeface="Lato Light"/>
                <a:ea typeface="Lato Light"/>
                <a:cs typeface="Lato Light"/>
                <a:sym typeface="Lato Light"/>
              </a:rPr>
              <a:t> </a:t>
            </a:r>
            <a:r>
              <a:rPr lang="en-US" sz="1400" dirty="0">
                <a:solidFill>
                  <a:schemeClr val="dk1"/>
                </a:solidFill>
                <a:highlight>
                  <a:srgbClr val="FFFFFF"/>
                </a:highlight>
                <a:latin typeface="Lato Light"/>
                <a:ea typeface="Lato Light"/>
                <a:cs typeface="Lato Light"/>
                <a:sym typeface="Lato Light"/>
              </a:rPr>
              <a:t>to </a:t>
            </a:r>
            <a:r>
              <a:rPr lang="en-US" sz="1400" dirty="0" err="1">
                <a:solidFill>
                  <a:schemeClr val="dk1"/>
                </a:solidFill>
                <a:highlight>
                  <a:srgbClr val="FFFFFF"/>
                </a:highlight>
                <a:latin typeface="Lato Light"/>
                <a:ea typeface="Lato Light"/>
                <a:cs typeface="Lato Light"/>
                <a:sym typeface="Lato Light"/>
              </a:rPr>
              <a:t>DwC</a:t>
            </a:r>
            <a:r>
              <a:rPr lang="en-US" sz="1400" dirty="0">
                <a:solidFill>
                  <a:schemeClr val="dk1"/>
                </a:solidFill>
                <a:highlight>
                  <a:srgbClr val="FFFFFF"/>
                </a:highlight>
                <a:latin typeface="Lato Light"/>
                <a:ea typeface="Lato Light"/>
                <a:cs typeface="Lato Light"/>
                <a:sym typeface="Lato Light"/>
              </a:rPr>
              <a:t> Occurrence or Event Core</a:t>
            </a:r>
            <a:endParaRPr sz="1400" dirty="0">
              <a:solidFill>
                <a:schemeClr val="dk1"/>
              </a:solidFill>
              <a:highlight>
                <a:srgbClr val="FFFFFF"/>
              </a:highlight>
              <a:latin typeface="Lato Light"/>
              <a:ea typeface="Lato Light"/>
              <a:cs typeface="Lato Light"/>
              <a:sym typeface="Lato Light"/>
            </a:endParaRPr>
          </a:p>
        </p:txBody>
      </p:sp>
      <p:sp>
        <p:nvSpPr>
          <p:cNvPr id="80" name="Google Shape;80;p1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27</a:t>
            </a:fld>
            <a:endParaRPr b="1" dirty="0">
              <a:solidFill>
                <a:srgbClr val="FFFFFF"/>
              </a:solidFill>
              <a:latin typeface="Raleway"/>
              <a:ea typeface="Raleway"/>
              <a:cs typeface="Raleway"/>
              <a:sym typeface="Raleway"/>
            </a:endParaRPr>
          </a:p>
        </p:txBody>
      </p:sp>
      <p:sp>
        <p:nvSpPr>
          <p:cNvPr id="82" name="Google Shape;82;p1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84" name="Google Shape;84;p15"/>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a:extLst>
              <a:ext uri="{FF2B5EF4-FFF2-40B4-BE49-F238E27FC236}">
                <a16:creationId xmlns:a16="http://schemas.microsoft.com/office/drawing/2014/main" id="{8FEBDA95-AA10-F94A-A762-17D43EB7C87E}"/>
              </a:ext>
            </a:extLst>
          </p:cNvPr>
          <p:cNvPicPr>
            <a:picLocks noChangeAspect="1"/>
          </p:cNvPicPr>
          <p:nvPr/>
        </p:nvPicPr>
        <p:blipFill rotWithShape="1">
          <a:blip r:embed="rId5"/>
          <a:srcRect t="16066" b="10652"/>
          <a:stretch/>
        </p:blipFill>
        <p:spPr>
          <a:xfrm>
            <a:off x="4816802" y="0"/>
            <a:ext cx="4327198" cy="4763150"/>
          </a:xfrm>
          <a:prstGeom prst="rect">
            <a:avLst/>
          </a:prstGeom>
        </p:spPr>
      </p:pic>
      <p:sp>
        <p:nvSpPr>
          <p:cNvPr id="2" name="TextBox 1">
            <a:extLst>
              <a:ext uri="{FF2B5EF4-FFF2-40B4-BE49-F238E27FC236}">
                <a16:creationId xmlns:a16="http://schemas.microsoft.com/office/drawing/2014/main" id="{114DEE3F-F2D7-C14B-BC2A-E67837E14F04}"/>
              </a:ext>
            </a:extLst>
          </p:cNvPr>
          <p:cNvSpPr txBox="1"/>
          <p:nvPr/>
        </p:nvSpPr>
        <p:spPr>
          <a:xfrm>
            <a:off x="5968093" y="4609157"/>
            <a:ext cx="486809" cy="572699"/>
          </a:xfrm>
          <a:prstGeom prst="rect">
            <a:avLst/>
          </a:prstGeom>
          <a:noFill/>
        </p:spPr>
        <p:txBody>
          <a:bodyPr wrap="square" rtlCol="0">
            <a:spAutoFit/>
          </a:bodyPr>
          <a:lstStyle/>
          <a:p>
            <a:endParaRPr lang="en-US" dirty="0"/>
          </a:p>
        </p:txBody>
      </p:sp>
      <p:sp>
        <p:nvSpPr>
          <p:cNvPr id="10" name="Google Shape;94;p16">
            <a:extLst>
              <a:ext uri="{FF2B5EF4-FFF2-40B4-BE49-F238E27FC236}">
                <a16:creationId xmlns:a16="http://schemas.microsoft.com/office/drawing/2014/main" id="{991E7050-C2B0-4B45-BA37-A58FE3B60C91}"/>
              </a:ext>
            </a:extLst>
          </p:cNvPr>
          <p:cNvSpPr txBox="1"/>
          <p:nvPr/>
        </p:nvSpPr>
        <p:spPr>
          <a:xfrm>
            <a:off x="235499" y="615831"/>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1</a:t>
            </a:r>
            <a:endParaRPr b="1" dirty="0"/>
          </a:p>
        </p:txBody>
      </p:sp>
      <p:sp>
        <p:nvSpPr>
          <p:cNvPr id="11" name="Google Shape;94;p16">
            <a:extLst>
              <a:ext uri="{FF2B5EF4-FFF2-40B4-BE49-F238E27FC236}">
                <a16:creationId xmlns:a16="http://schemas.microsoft.com/office/drawing/2014/main" id="{9BA26642-D3C0-B948-8343-336CF3128B9E}"/>
              </a:ext>
            </a:extLst>
          </p:cNvPr>
          <p:cNvSpPr txBox="1"/>
          <p:nvPr/>
        </p:nvSpPr>
        <p:spPr>
          <a:xfrm>
            <a:off x="235497" y="2307168"/>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2</a:t>
            </a:r>
            <a:endParaRPr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90" name="Google Shape;90;p16"/>
          <p:cNvSpPr txBox="1">
            <a:spLocks noGrp="1"/>
          </p:cNvSpPr>
          <p:nvPr>
            <p:ph type="body" idx="1"/>
          </p:nvPr>
        </p:nvSpPr>
        <p:spPr>
          <a:xfrm>
            <a:off x="4800600" y="919864"/>
            <a:ext cx="4207500" cy="2469600"/>
          </a:xfrm>
          <a:prstGeom prst="rect">
            <a:avLst/>
          </a:prstGeom>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r>
              <a:rPr lang="en-US" sz="1200" dirty="0">
                <a:solidFill>
                  <a:schemeClr val="dk1"/>
                </a:solidFill>
                <a:latin typeface="Lato Light"/>
                <a:ea typeface="Lato Light"/>
                <a:cs typeface="Lato Light"/>
                <a:sym typeface="Lato Light"/>
              </a:rPr>
              <a:t>Hands-on session 2: workshop-directed project kickstart</a:t>
            </a:r>
          </a:p>
          <a:p>
            <a:pPr marL="152400" lvl="0" indent="0" algn="l" rtl="0">
              <a:lnSpc>
                <a:spcPct val="130000"/>
              </a:lnSpc>
              <a:spcBef>
                <a:spcPts val="0"/>
              </a:spcBef>
              <a:spcAft>
                <a:spcPts val="0"/>
              </a:spcAft>
              <a:buClr>
                <a:schemeClr val="dk1"/>
              </a:buClr>
              <a:buSzPts val="1200"/>
              <a:buNone/>
            </a:pPr>
            <a:r>
              <a:rPr lang="en-US" sz="1200" dirty="0">
                <a:solidFill>
                  <a:schemeClr val="dk1"/>
                </a:solidFill>
                <a:latin typeface="Lato Light"/>
                <a:ea typeface="Lato Light"/>
                <a:cs typeface="Lato Light"/>
                <a:sym typeface="Lato Light"/>
              </a:rPr>
              <a:t>Potential project Ideas:</a:t>
            </a:r>
          </a:p>
          <a:p>
            <a:pPr marL="457200" lvl="0" indent="-304800" algn="l" rtl="0">
              <a:lnSpc>
                <a:spcPct val="130000"/>
              </a:lnSpc>
              <a:spcBef>
                <a:spcPts val="0"/>
              </a:spcBef>
              <a:spcAft>
                <a:spcPts val="0"/>
              </a:spcAft>
              <a:buClr>
                <a:schemeClr val="dk1"/>
              </a:buClr>
              <a:buSzPts val="1200"/>
              <a:buFont typeface="Lato Light"/>
              <a:buChar char="●"/>
            </a:pPr>
            <a:r>
              <a:rPr lang="en-US" sz="1200" dirty="0">
                <a:solidFill>
                  <a:schemeClr val="dk1"/>
                </a:solidFill>
                <a:latin typeface="Lato Light"/>
                <a:ea typeface="Lato Light"/>
                <a:cs typeface="Lato Light"/>
                <a:sym typeface="Lato Light"/>
              </a:rPr>
              <a:t>Design data pipeline, MVP of OBIS-compliant archive generator for ogsl.ca/</a:t>
            </a:r>
            <a:r>
              <a:rPr lang="en-US" sz="1200" dirty="0" err="1">
                <a:solidFill>
                  <a:schemeClr val="dk1"/>
                </a:solidFill>
                <a:latin typeface="Lato Light"/>
                <a:ea typeface="Lato Light"/>
                <a:cs typeface="Lato Light"/>
                <a:sym typeface="Lato Light"/>
              </a:rPr>
              <a:t>biodiversite</a:t>
            </a:r>
            <a:endParaRPr lang="en-US"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US" sz="1200" dirty="0">
                <a:solidFill>
                  <a:schemeClr val="dk1"/>
                </a:solidFill>
                <a:latin typeface="Lato Light"/>
                <a:ea typeface="Lato Light"/>
                <a:cs typeface="Lato Light"/>
                <a:sym typeface="Lato Light"/>
              </a:rPr>
              <a:t>Deploy a test-mode IPT on ogsl.ca infrastructure to verify and publish </a:t>
            </a:r>
            <a:r>
              <a:rPr lang="en-US" sz="1200" dirty="0" err="1">
                <a:solidFill>
                  <a:schemeClr val="dk1"/>
                </a:solidFill>
                <a:latin typeface="Lato Light"/>
                <a:ea typeface="Lato Light"/>
                <a:cs typeface="Lato Light"/>
                <a:sym typeface="Lato Light"/>
              </a:rPr>
              <a:t>DwC</a:t>
            </a:r>
            <a:r>
              <a:rPr lang="en-US" sz="1200" dirty="0">
                <a:solidFill>
                  <a:schemeClr val="dk1"/>
                </a:solidFill>
                <a:latin typeface="Lato Light"/>
                <a:ea typeface="Lato Light"/>
                <a:cs typeface="Lato Light"/>
                <a:sym typeface="Lato Light"/>
              </a:rPr>
              <a:t> archives for biodiversity projects</a:t>
            </a:r>
            <a:endParaRPr lang="en-US" sz="1200" dirty="0">
              <a:solidFill>
                <a:schemeClr val="dk1"/>
              </a:solidFill>
              <a:latin typeface="Lato Light"/>
              <a:ea typeface="Lato Light"/>
              <a:cs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US" sz="1200" dirty="0">
                <a:solidFill>
                  <a:schemeClr val="dk1"/>
                </a:solidFill>
                <a:latin typeface="Lato Light"/>
                <a:ea typeface="Lato Light"/>
                <a:cs typeface="Lato Light"/>
                <a:sym typeface="Lato Light"/>
              </a:rPr>
              <a:t>Design and publish a Python package to replicate the API wrappers available in the obis R packages</a:t>
            </a:r>
          </a:p>
          <a:p>
            <a:pPr indent="-304800">
              <a:lnSpc>
                <a:spcPct val="130000"/>
              </a:lnSpc>
              <a:buClr>
                <a:schemeClr val="dk1"/>
              </a:buClr>
              <a:buSzPts val="1200"/>
              <a:buFont typeface="Lato Light"/>
              <a:buChar char="●"/>
            </a:pPr>
            <a:r>
              <a:rPr lang="en-US" sz="1200" dirty="0">
                <a:solidFill>
                  <a:schemeClr val="dk1"/>
                </a:solidFill>
                <a:latin typeface="Lato Light"/>
                <a:ea typeface="Lato Light"/>
                <a:cs typeface="Lato Light"/>
                <a:sym typeface="Lato Light"/>
              </a:rPr>
              <a:t>Ideas welcome!</a:t>
            </a:r>
            <a:endParaRPr lang="en-US" sz="1200" dirty="0">
              <a:solidFill>
                <a:schemeClr val="dk1"/>
              </a:solidFill>
              <a:latin typeface="Lato Light"/>
              <a:ea typeface="Lato Light"/>
              <a:cs typeface="Lato Light"/>
            </a:endParaRPr>
          </a:p>
          <a:p>
            <a:pPr marL="457200" lvl="0" indent="-304800" algn="l" rtl="0">
              <a:lnSpc>
                <a:spcPct val="130000"/>
              </a:lnSpc>
              <a:spcBef>
                <a:spcPts val="0"/>
              </a:spcBef>
              <a:spcAft>
                <a:spcPts val="0"/>
              </a:spcAft>
              <a:buClr>
                <a:schemeClr val="dk1"/>
              </a:buClr>
              <a:buSzPts val="1200"/>
              <a:buFont typeface="Lato Light"/>
              <a:buChar char="●"/>
            </a:pPr>
            <a:endParaRPr sz="1200" dirty="0">
              <a:solidFill>
                <a:schemeClr val="dk1"/>
              </a:solidFill>
              <a:latin typeface="Lato Light"/>
              <a:ea typeface="Lato Light"/>
              <a:cs typeface="Lato Light"/>
              <a:sym typeface="Lato Light"/>
            </a:endParaRPr>
          </a:p>
        </p:txBody>
      </p:sp>
      <p:sp>
        <p:nvSpPr>
          <p:cNvPr id="91" name="Google Shape;91;p1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28</a:t>
            </a:fld>
            <a:endParaRPr b="1">
              <a:solidFill>
                <a:srgbClr val="FFFFFF"/>
              </a:solidFill>
              <a:latin typeface="Raleway"/>
              <a:ea typeface="Raleway"/>
              <a:cs typeface="Raleway"/>
              <a:sym typeface="Raleway"/>
            </a:endParaRPr>
          </a:p>
        </p:txBody>
      </p:sp>
      <p:sp>
        <p:nvSpPr>
          <p:cNvPr id="93" name="Google Shape;93;p1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94" name="Google Shape;94;p16"/>
          <p:cNvSpPr txBox="1"/>
          <p:nvPr/>
        </p:nvSpPr>
        <p:spPr>
          <a:xfrm>
            <a:off x="4903700" y="494338"/>
            <a:ext cx="3914700" cy="396722"/>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dirty="0">
                <a:solidFill>
                  <a:srgbClr val="1FA8B7"/>
                </a:solidFill>
                <a:highlight>
                  <a:schemeClr val="lt1"/>
                </a:highlight>
                <a:latin typeface="Raleway"/>
                <a:ea typeface="Raleway"/>
                <a:cs typeface="Raleway"/>
                <a:sym typeface="Raleway"/>
              </a:rPr>
              <a:t>Day 3</a:t>
            </a:r>
            <a:endParaRPr b="1" dirty="0"/>
          </a:p>
        </p:txBody>
      </p:sp>
      <p:pic>
        <p:nvPicPr>
          <p:cNvPr id="95" name="Google Shape;95;p16"/>
          <p:cNvPicPr preferRelativeResize="0"/>
          <p:nvPr/>
        </p:nvPicPr>
        <p:blipFill rotWithShape="1">
          <a:blip r:embed="rId4">
            <a:alphaModFix/>
          </a:blip>
          <a:srcRect l="36008"/>
          <a:stretch/>
        </p:blipFill>
        <p:spPr>
          <a:xfrm>
            <a:off x="0" y="0"/>
            <a:ext cx="4572000" cy="4763146"/>
          </a:xfrm>
          <a:prstGeom prst="rect">
            <a:avLst/>
          </a:prstGeom>
          <a:noFill/>
          <a:ln>
            <a:noFill/>
          </a:ln>
        </p:spPr>
      </p:pic>
      <p:pic>
        <p:nvPicPr>
          <p:cNvPr id="96" name="Google Shape;96;p16"/>
          <p:cNvPicPr preferRelativeResize="0"/>
          <p:nvPr/>
        </p:nvPicPr>
        <p:blipFill>
          <a:blip r:embed="rId5">
            <a:alphaModFix/>
          </a:blip>
          <a:stretch>
            <a:fillRect/>
          </a:stretch>
        </p:blipFill>
        <p:spPr>
          <a:xfrm>
            <a:off x="8616800" y="4821546"/>
            <a:ext cx="403200" cy="252804"/>
          </a:xfrm>
          <a:prstGeom prst="rect">
            <a:avLst/>
          </a:prstGeom>
          <a:noFill/>
          <a:ln>
            <a:noFill/>
          </a:ln>
        </p:spPr>
      </p:pic>
      <p:sp>
        <p:nvSpPr>
          <p:cNvPr id="12" name="Google Shape;78;p15">
            <a:extLst>
              <a:ext uri="{FF2B5EF4-FFF2-40B4-BE49-F238E27FC236}">
                <a16:creationId xmlns:a16="http://schemas.microsoft.com/office/drawing/2014/main" id="{0066468F-9A2C-ED46-97B9-E2B51B660989}"/>
              </a:ext>
            </a:extLst>
          </p:cNvPr>
          <p:cNvSpPr txBox="1">
            <a:spLocks noGrp="1"/>
          </p:cNvSpPr>
          <p:nvPr>
            <p:ph type="title"/>
          </p:nvPr>
        </p:nvSpPr>
        <p:spPr>
          <a:xfrm>
            <a:off x="4856012" y="39550"/>
            <a:ext cx="41520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1E3566"/>
                </a:solidFill>
                <a:latin typeface="Montserrat"/>
                <a:ea typeface="Montserrat"/>
                <a:cs typeface="Montserrat"/>
                <a:sym typeface="Montserrat"/>
              </a:rPr>
              <a:t>Workshop Schedule</a:t>
            </a:r>
            <a:endParaRPr b="1" dirty="0">
              <a:solidFill>
                <a:srgbClr val="1E3566"/>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3298506" y="3652946"/>
            <a:ext cx="1759549" cy="820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nl-BE" sz="1350" kern="1200">
              <a:solidFill>
                <a:prstClr val="white"/>
              </a:solidFill>
              <a:latin typeface="Calibri"/>
            </a:endParaRPr>
          </a:p>
        </p:txBody>
      </p:sp>
      <p:sp>
        <p:nvSpPr>
          <p:cNvPr id="2" name="Rectangle 1"/>
          <p:cNvSpPr/>
          <p:nvPr/>
        </p:nvSpPr>
        <p:spPr>
          <a:xfrm>
            <a:off x="1709682" y="1761660"/>
            <a:ext cx="5832648" cy="830997"/>
          </a:xfrm>
          <a:prstGeom prst="rect">
            <a:avLst/>
          </a:prstGeom>
        </p:spPr>
        <p:txBody>
          <a:bodyPr wrap="square">
            <a:spAutoFit/>
          </a:bodyPr>
          <a:lstStyle/>
          <a:p>
            <a:pPr defTabSz="685800">
              <a:spcBef>
                <a:spcPct val="0"/>
              </a:spcBef>
              <a:buClrTx/>
              <a:defRPr/>
            </a:pPr>
            <a:r>
              <a:rPr lang="en-US" sz="2400" b="1" kern="1200" dirty="0">
                <a:solidFill>
                  <a:prstClr val="white"/>
                </a:solidFill>
                <a:latin typeface="Calibri"/>
                <a:ea typeface="+mn-ea"/>
                <a:cs typeface="+mn-cs"/>
              </a:rPr>
              <a:t>Introduction to </a:t>
            </a:r>
            <a:r>
              <a:rPr lang="en-US" sz="2400" b="1" kern="1200" dirty="0" err="1">
                <a:solidFill>
                  <a:prstClr val="white"/>
                </a:solidFill>
                <a:latin typeface="Calibri"/>
                <a:ea typeface="+mn-ea"/>
                <a:cs typeface="+mn-cs"/>
              </a:rPr>
              <a:t>WoRMS</a:t>
            </a:r>
            <a:r>
              <a:rPr lang="en-US" sz="2400" b="1" kern="1200" dirty="0">
                <a:solidFill>
                  <a:prstClr val="white"/>
                </a:solidFill>
                <a:latin typeface="Calibri"/>
                <a:ea typeface="+mn-ea"/>
                <a:cs typeface="+mn-cs"/>
              </a:rPr>
              <a:t>,</a:t>
            </a:r>
          </a:p>
          <a:p>
            <a:pPr defTabSz="685800">
              <a:spcBef>
                <a:spcPct val="0"/>
              </a:spcBef>
              <a:buClrTx/>
              <a:defRPr/>
            </a:pPr>
            <a:r>
              <a:rPr lang="en-US" sz="2400" b="1" kern="1200" dirty="0">
                <a:solidFill>
                  <a:prstClr val="white"/>
                </a:solidFill>
                <a:latin typeface="Calibri"/>
                <a:ea typeface="+mn-ea"/>
                <a:cs typeface="+mn-cs"/>
              </a:rPr>
              <a:t>the World Register of Marine Species</a:t>
            </a:r>
          </a:p>
        </p:txBody>
      </p:sp>
      <p:pic>
        <p:nvPicPr>
          <p:cNvPr id="1026"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14431" y="3609724"/>
            <a:ext cx="2524131" cy="9406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leenv\AppData\Local\Microsoft\Windows\Temporary Internet Files\Content.Outlook\U1JZGYMZ\logoLW_B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3884" y="3663832"/>
            <a:ext cx="1630164" cy="8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48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ustomShape 1"/>
          <p:cNvSpPr/>
          <p:nvPr/>
        </p:nvSpPr>
        <p:spPr>
          <a:xfrm>
            <a:off x="3657406" y="1881522"/>
            <a:ext cx="5222677" cy="2132958"/>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3991" b="1" cap="small" spc="-1" dirty="0">
                <a:solidFill>
                  <a:srgbClr val="006699"/>
                </a:solidFill>
                <a:latin typeface="Arial"/>
                <a:ea typeface="DejaVu Sans"/>
              </a:rPr>
              <a:t>OBIS:</a:t>
            </a:r>
            <a:endParaRPr lang="en-AU" sz="3991" spc="-1" dirty="0">
              <a:latin typeface="Arial"/>
            </a:endParaRPr>
          </a:p>
          <a:p>
            <a:pPr>
              <a:lnSpc>
                <a:spcPct val="100000"/>
              </a:lnSpc>
            </a:pPr>
            <a:r>
              <a:rPr lang="en-AU" sz="2540" b="1" cap="small" spc="-1" dirty="0">
                <a:solidFill>
                  <a:srgbClr val="006699"/>
                </a:solidFill>
                <a:latin typeface="Arial"/>
                <a:ea typeface="DejaVu Sans"/>
              </a:rPr>
              <a:t>A biodiversity information</a:t>
            </a:r>
            <a:endParaRPr lang="en-AU" sz="2540" spc="-1" dirty="0">
              <a:latin typeface="Arial"/>
            </a:endParaRPr>
          </a:p>
          <a:p>
            <a:pPr>
              <a:lnSpc>
                <a:spcPct val="100000"/>
              </a:lnSpc>
            </a:pPr>
            <a:r>
              <a:rPr lang="en-AU" sz="2540" b="1" cap="small" spc="-1" dirty="0">
                <a:solidFill>
                  <a:srgbClr val="006699"/>
                </a:solidFill>
                <a:latin typeface="Arial"/>
                <a:ea typeface="DejaVu Sans"/>
              </a:rPr>
              <a:t>system in the </a:t>
            </a:r>
            <a:endParaRPr lang="en-AU" sz="2540" spc="-1" dirty="0">
              <a:latin typeface="Arial"/>
            </a:endParaRPr>
          </a:p>
          <a:p>
            <a:pPr>
              <a:lnSpc>
                <a:spcPct val="100000"/>
              </a:lnSpc>
            </a:pPr>
            <a:r>
              <a:rPr lang="en-AU" sz="2540" b="1" cap="small" spc="-1" dirty="0">
                <a:solidFill>
                  <a:srgbClr val="006699"/>
                </a:solidFill>
                <a:latin typeface="Arial"/>
                <a:ea typeface="DejaVu Sans"/>
              </a:rPr>
              <a:t>UN ocean decade</a:t>
            </a:r>
            <a:endParaRPr lang="en-AU" sz="2540" spc="-1" dirty="0">
              <a:latin typeface="Arial"/>
            </a:endParaRPr>
          </a:p>
          <a:p>
            <a:pPr>
              <a:lnSpc>
                <a:spcPct val="100000"/>
              </a:lnSpc>
            </a:pPr>
            <a:endParaRPr lang="en-AU" sz="2540" spc="-1" dirty="0">
              <a:latin typeface="Arial"/>
            </a:endParaRPr>
          </a:p>
          <a:p>
            <a:pPr>
              <a:lnSpc>
                <a:spcPct val="100000"/>
              </a:lnSpc>
            </a:pPr>
            <a:endParaRPr lang="en-AU" sz="2540" spc="-1" dirty="0">
              <a:latin typeface="Arial"/>
            </a:endParaRPr>
          </a:p>
        </p:txBody>
      </p:sp>
      <p:sp>
        <p:nvSpPr>
          <p:cNvPr id="77" name="CustomShape 2"/>
          <p:cNvSpPr/>
          <p:nvPr/>
        </p:nvSpPr>
        <p:spPr>
          <a:xfrm>
            <a:off x="3657406" y="3764024"/>
            <a:ext cx="4896137" cy="544342"/>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endParaRPr lang="en-AU" sz="1270" spc="-1" dirty="0">
              <a:latin typeface="Arial"/>
            </a:endParaRPr>
          </a:p>
        </p:txBody>
      </p:sp>
      <p:pic>
        <p:nvPicPr>
          <p:cNvPr id="78" name="Picture 42"/>
          <p:cNvPicPr/>
          <p:nvPr/>
        </p:nvPicPr>
        <p:blipFill>
          <a:blip r:embed="rId3"/>
          <a:stretch/>
        </p:blipFill>
        <p:spPr>
          <a:xfrm>
            <a:off x="405070" y="487198"/>
            <a:ext cx="3054453" cy="3013635"/>
          </a:xfrm>
          <a:prstGeom prst="rect">
            <a:avLst/>
          </a:prstGeom>
          <a:ln>
            <a:noFill/>
          </a:ln>
        </p:spPr>
      </p:pic>
      <p:pic>
        <p:nvPicPr>
          <p:cNvPr id="79" name="Picture 4"/>
          <p:cNvPicPr/>
          <p:nvPr/>
        </p:nvPicPr>
        <p:blipFill>
          <a:blip r:embed="rId4"/>
          <a:stretch/>
        </p:blipFill>
        <p:spPr>
          <a:xfrm>
            <a:off x="291434" y="4441594"/>
            <a:ext cx="817002" cy="519851"/>
          </a:xfrm>
          <a:prstGeom prst="rect">
            <a:avLst/>
          </a:prstGeom>
          <a:ln>
            <a:noFill/>
          </a:ln>
        </p:spPr>
      </p:pic>
      <p:pic>
        <p:nvPicPr>
          <p:cNvPr id="80" name="Picture 44"/>
          <p:cNvPicPr/>
          <p:nvPr/>
        </p:nvPicPr>
        <p:blipFill>
          <a:blip r:embed="rId5"/>
          <a:stretch/>
        </p:blipFill>
        <p:spPr>
          <a:xfrm>
            <a:off x="1273665" y="4461186"/>
            <a:ext cx="783369" cy="445074"/>
          </a:xfrm>
          <a:prstGeom prst="rect">
            <a:avLst/>
          </a:prstGeom>
          <a:ln>
            <a:noFill/>
          </a:ln>
        </p:spPr>
      </p:pic>
      <p:sp>
        <p:nvSpPr>
          <p:cNvPr id="7" name="CustomShape 2">
            <a:extLst>
              <a:ext uri="{FF2B5EF4-FFF2-40B4-BE49-F238E27FC236}">
                <a16:creationId xmlns:a16="http://schemas.microsoft.com/office/drawing/2014/main" id="{09073E9D-35FD-3340-B83C-C29F13D4E68A}"/>
              </a:ext>
            </a:extLst>
          </p:cNvPr>
          <p:cNvSpPr/>
          <p:nvPr/>
        </p:nvSpPr>
        <p:spPr>
          <a:xfrm>
            <a:off x="3569824" y="4501789"/>
            <a:ext cx="5397840" cy="600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AU" sz="1000" spc="-1" dirty="0">
                <a:solidFill>
                  <a:srgbClr val="0066CC"/>
                </a:solidFill>
                <a:latin typeface="Arial"/>
                <a:ea typeface="DejaVu Sans"/>
              </a:rPr>
              <a:t>adapted from a presentation by </a:t>
            </a:r>
            <a:r>
              <a:rPr lang="en-AU" sz="1000" b="0" strike="noStrike" spc="-1" dirty="0">
                <a:solidFill>
                  <a:srgbClr val="0066CC"/>
                </a:solidFill>
                <a:latin typeface="Arial"/>
                <a:ea typeface="DejaVu Sans"/>
              </a:rPr>
              <a:t>Eduardo Klein, OBIS SG</a:t>
            </a:r>
            <a:endParaRPr lang="en-AU" sz="1000" b="0" strike="noStrike" spc="-1" dirty="0">
              <a:latin typeface="Arial"/>
            </a:endParaRPr>
          </a:p>
          <a:p>
            <a:pPr>
              <a:lnSpc>
                <a:spcPct val="100000"/>
              </a:lnSpc>
            </a:pPr>
            <a:r>
              <a:rPr lang="en-AU" sz="1000" b="0" i="1" strike="noStrike" spc="-1" dirty="0" err="1">
                <a:solidFill>
                  <a:srgbClr val="0066CC"/>
                </a:solidFill>
                <a:latin typeface="Arial"/>
                <a:ea typeface="DejaVu Sans"/>
              </a:rPr>
              <a:t>eklein@usb.ve</a:t>
            </a:r>
            <a:endParaRPr lang="en-AU" sz="1000" b="0" strike="noStrike" spc="-1" dirty="0">
              <a:latin typeface="Arial"/>
            </a:endParaRPr>
          </a:p>
          <a:p>
            <a:pPr>
              <a:lnSpc>
                <a:spcPct val="100000"/>
              </a:lnSpc>
            </a:pPr>
            <a:endParaRPr lang="en-AU" sz="1400" b="0" strike="noStrike" spc="-1" dirty="0">
              <a:latin typeface="Arial"/>
            </a:endParaRPr>
          </a:p>
        </p:txBody>
      </p:sp>
    </p:spTree>
    <p:extLst>
      <p:ext uri="{BB962C8B-B14F-4D97-AF65-F5344CB8AC3E}">
        <p14:creationId xmlns:p14="http://schemas.microsoft.com/office/powerpoint/2010/main" val="23601022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917" y="205977"/>
            <a:ext cx="7283152" cy="367550"/>
          </a:xfrm>
        </p:spPr>
        <p:txBody>
          <a:bodyPr/>
          <a:lstStyle/>
          <a:p>
            <a:r>
              <a:rPr lang="nl-BE" sz="2400" dirty="0"/>
              <a:t>WoRMS in a nutshell</a:t>
            </a:r>
          </a:p>
        </p:txBody>
      </p:sp>
      <p:sp>
        <p:nvSpPr>
          <p:cNvPr id="3" name="Content Placeholder 2"/>
          <p:cNvSpPr>
            <a:spLocks noGrp="1"/>
          </p:cNvSpPr>
          <p:nvPr>
            <p:ph idx="1"/>
          </p:nvPr>
        </p:nvSpPr>
        <p:spPr>
          <a:xfrm>
            <a:off x="2241984" y="1305222"/>
            <a:ext cx="5462364" cy="3264749"/>
          </a:xfrm>
        </p:spPr>
        <p:txBody>
          <a:bodyPr>
            <a:normAutofit fontScale="92500" lnSpcReduction="10000"/>
          </a:bodyPr>
          <a:lstStyle/>
          <a:p>
            <a:pPr marL="0" indent="0">
              <a:buNone/>
            </a:pPr>
            <a:r>
              <a:rPr lang="nl-BE" sz="1600" dirty="0"/>
              <a:t>Not just a name-index, but expert-based taxonomic database</a:t>
            </a:r>
          </a:p>
          <a:p>
            <a:pPr lvl="1"/>
            <a:r>
              <a:rPr lang="nl-BE" sz="1600" dirty="0"/>
              <a:t>&gt;400 </a:t>
            </a:r>
            <a:r>
              <a:rPr lang="nl-BE" sz="1600" dirty="0" err="1"/>
              <a:t>taxonomic</a:t>
            </a:r>
            <a:r>
              <a:rPr lang="nl-BE" sz="1600" dirty="0"/>
              <a:t> editors</a:t>
            </a:r>
          </a:p>
          <a:p>
            <a:pPr lvl="1"/>
            <a:r>
              <a:rPr lang="nl-BE" sz="1600" dirty="0" err="1"/>
              <a:t>Elected</a:t>
            </a:r>
            <a:r>
              <a:rPr lang="nl-BE" sz="1600" dirty="0"/>
              <a:t> </a:t>
            </a:r>
            <a:r>
              <a:rPr lang="nl-BE" sz="1600" dirty="0" err="1"/>
              <a:t>Steering</a:t>
            </a:r>
            <a:r>
              <a:rPr lang="nl-BE" sz="1600" dirty="0"/>
              <a:t> </a:t>
            </a:r>
            <a:r>
              <a:rPr lang="nl-BE" sz="1600" dirty="0" err="1"/>
              <a:t>Committee</a:t>
            </a:r>
            <a:r>
              <a:rPr lang="nl-BE" sz="1600" dirty="0"/>
              <a:t> (SC) (12+1 members)</a:t>
            </a:r>
          </a:p>
          <a:p>
            <a:pPr lvl="1"/>
            <a:r>
              <a:rPr lang="nl-BE" sz="1600" dirty="0"/>
              <a:t>Data management team</a:t>
            </a:r>
          </a:p>
          <a:p>
            <a:r>
              <a:rPr lang="nl-BE" sz="1600" dirty="0"/>
              <a:t>Permanent host </a:t>
            </a:r>
            <a:r>
              <a:rPr lang="nl-BE" sz="1600" dirty="0" err="1"/>
              <a:t>institute</a:t>
            </a:r>
            <a:r>
              <a:rPr lang="nl-BE" sz="1600" dirty="0"/>
              <a:t>: VLIZ =&gt; “</a:t>
            </a:r>
            <a:r>
              <a:rPr lang="nl-BE" sz="1600" i="1" dirty="0" err="1"/>
              <a:t>here</a:t>
            </a:r>
            <a:r>
              <a:rPr lang="nl-BE" sz="1600" i="1" dirty="0"/>
              <a:t> </a:t>
            </a:r>
            <a:r>
              <a:rPr lang="nl-BE" sz="1600" i="1" dirty="0" err="1"/>
              <a:t>to</a:t>
            </a:r>
            <a:r>
              <a:rPr lang="nl-BE" sz="1600" i="1" dirty="0"/>
              <a:t> </a:t>
            </a:r>
            <a:r>
              <a:rPr lang="nl-BE" sz="1600" i="1" dirty="0" err="1"/>
              <a:t>stay</a:t>
            </a:r>
            <a:r>
              <a:rPr lang="nl-BE" sz="1600" dirty="0"/>
              <a:t>”</a:t>
            </a:r>
          </a:p>
          <a:p>
            <a:r>
              <a:rPr lang="nl-BE" sz="1600" dirty="0"/>
              <a:t>Web-</a:t>
            </a:r>
            <a:r>
              <a:rPr lang="nl-BE" sz="1600" dirty="0" err="1"/>
              <a:t>based</a:t>
            </a:r>
            <a:r>
              <a:rPr lang="nl-BE" sz="1600" dirty="0"/>
              <a:t> system, </a:t>
            </a:r>
            <a:r>
              <a:rPr lang="nl-BE" sz="1600" dirty="0" err="1"/>
              <a:t>including</a:t>
            </a:r>
            <a:r>
              <a:rPr lang="nl-BE" sz="1600" dirty="0"/>
              <a:t> web-services</a:t>
            </a:r>
          </a:p>
          <a:p>
            <a:r>
              <a:rPr lang="nl-BE" sz="1600" dirty="0"/>
              <a:t>International </a:t>
            </a:r>
            <a:r>
              <a:rPr lang="nl-BE" sz="1600" dirty="0" err="1"/>
              <a:t>standards</a:t>
            </a:r>
            <a:endParaRPr lang="nl-BE" sz="1600" dirty="0"/>
          </a:p>
          <a:p>
            <a:endParaRPr lang="nl-BE" sz="1600" dirty="0"/>
          </a:p>
          <a:p>
            <a:r>
              <a:rPr lang="nl-BE" sz="1600" dirty="0"/>
              <a:t>Background</a:t>
            </a:r>
          </a:p>
          <a:p>
            <a:pPr lvl="1"/>
            <a:r>
              <a:rPr lang="nl-BE" sz="1600" dirty="0"/>
              <a:t>2004: </a:t>
            </a:r>
            <a:r>
              <a:rPr lang="nl-BE" sz="1600" dirty="0" err="1"/>
              <a:t>MarBEF</a:t>
            </a:r>
            <a:r>
              <a:rPr lang="nl-BE" sz="1600" dirty="0"/>
              <a:t> EU FP6 =&gt; online European Register of Marine Species - ERMS</a:t>
            </a:r>
          </a:p>
          <a:p>
            <a:pPr lvl="1"/>
            <a:r>
              <a:rPr lang="nl-BE" sz="1600" dirty="0"/>
              <a:t>2007: </a:t>
            </a:r>
            <a:r>
              <a:rPr lang="nl-BE" sz="1600" dirty="0" err="1"/>
              <a:t>further</a:t>
            </a:r>
            <a:r>
              <a:rPr lang="nl-BE" sz="1600" dirty="0"/>
              <a:t> </a:t>
            </a:r>
            <a:r>
              <a:rPr lang="nl-BE" sz="1600" dirty="0" err="1"/>
              <a:t>development</a:t>
            </a:r>
            <a:r>
              <a:rPr lang="nl-BE" sz="1600" dirty="0"/>
              <a:t> </a:t>
            </a:r>
            <a:r>
              <a:rPr lang="nl-BE" sz="1600" dirty="0" err="1"/>
              <a:t>to</a:t>
            </a:r>
            <a:r>
              <a:rPr lang="nl-BE" sz="1600" dirty="0"/>
              <a:t> World Register</a:t>
            </a:r>
          </a:p>
        </p:txBody>
      </p:sp>
      <p:pic>
        <p:nvPicPr>
          <p:cNvPr id="6" name="Picture 2" descr="ERMS logo">
            <a:hlinkClick r:id="rId3"/>
          </p:cNvPr>
          <p:cNvPicPr>
            <a:picLocks noChangeAspect="1" noChangeArrowheads="1"/>
          </p:cNvPicPr>
          <p:nvPr/>
        </p:nvPicPr>
        <p:blipFill>
          <a:blip r:embed="rId4" cstate="print"/>
          <a:srcRect/>
          <a:stretch>
            <a:fillRect/>
          </a:stretch>
        </p:blipFill>
        <p:spPr bwMode="auto">
          <a:xfrm>
            <a:off x="-4448696" y="980978"/>
            <a:ext cx="998730" cy="430430"/>
          </a:xfrm>
          <a:prstGeom prst="rect">
            <a:avLst/>
          </a:prstGeom>
          <a:noFill/>
        </p:spPr>
      </p:pic>
      <p:pic>
        <p:nvPicPr>
          <p:cNvPr id="7" name="Picture 2" descr="WoRMS banner"/>
          <p:cNvPicPr>
            <a:picLocks noChangeAspect="1" noChangeArrowheads="1"/>
          </p:cNvPicPr>
          <p:nvPr/>
        </p:nvPicPr>
        <p:blipFill>
          <a:blip r:embed="rId5" cstate="print"/>
          <a:srcRect/>
          <a:stretch>
            <a:fillRect/>
          </a:stretch>
        </p:blipFill>
        <p:spPr bwMode="auto">
          <a:xfrm>
            <a:off x="-4448696" y="1521039"/>
            <a:ext cx="964164" cy="284135"/>
          </a:xfrm>
          <a:prstGeom prst="rect">
            <a:avLst/>
          </a:prstGeom>
          <a:noFill/>
        </p:spPr>
      </p:pic>
      <p:sp>
        <p:nvSpPr>
          <p:cNvPr id="8" name="TextBox 7"/>
          <p:cNvSpPr txBox="1"/>
          <p:nvPr/>
        </p:nvSpPr>
        <p:spPr>
          <a:xfrm>
            <a:off x="3109959" y="708542"/>
            <a:ext cx="3726414" cy="461665"/>
          </a:xfrm>
          <a:prstGeom prst="rect">
            <a:avLst/>
          </a:prstGeom>
          <a:noFill/>
        </p:spPr>
        <p:txBody>
          <a:bodyPr wrap="square" rtlCol="0">
            <a:spAutoFit/>
          </a:bodyPr>
          <a:lstStyle/>
          <a:p>
            <a:pPr lvl="1" algn="ctr" defTabSz="685800">
              <a:buClrTx/>
            </a:pPr>
            <a:r>
              <a:rPr lang="nl-NL" sz="1200" b="1" i="1" kern="1200" dirty="0" err="1">
                <a:solidFill>
                  <a:srgbClr val="004F61"/>
                </a:solidFill>
                <a:latin typeface="Calibri"/>
                <a:ea typeface="+mn-ea"/>
                <a:cs typeface="+mn-cs"/>
              </a:rPr>
              <a:t>WoRMS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aims</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to</a:t>
            </a:r>
            <a:r>
              <a:rPr lang="nl-NL" sz="1200" b="1" i="1" kern="1200" dirty="0">
                <a:solidFill>
                  <a:srgbClr val="004F61"/>
                </a:solidFill>
                <a:latin typeface="Calibri"/>
                <a:ea typeface="+mn-ea"/>
                <a:cs typeface="+mn-cs"/>
              </a:rPr>
              <a:t> </a:t>
            </a:r>
            <a:r>
              <a:rPr lang="nl-NL" sz="1200" b="1" i="1" kern="1200" dirty="0" err="1">
                <a:solidFill>
                  <a:srgbClr val="004F61"/>
                </a:solidFill>
                <a:latin typeface="Calibri"/>
                <a:ea typeface="+mn-ea"/>
                <a:cs typeface="+mn-cs"/>
              </a:rPr>
              <a:t>provide</a:t>
            </a:r>
            <a:r>
              <a:rPr lang="nl-NL" sz="1200" b="1" i="1" kern="1200" dirty="0">
                <a:solidFill>
                  <a:srgbClr val="004F61"/>
                </a:solidFill>
                <a:latin typeface="Calibri"/>
                <a:ea typeface="+mn-ea"/>
                <a:cs typeface="+mn-cs"/>
              </a:rPr>
              <a:t> the most </a:t>
            </a:r>
            <a:r>
              <a:rPr lang="nl-NL" sz="1200" b="1" i="1" kern="1200" dirty="0" err="1">
                <a:solidFill>
                  <a:srgbClr val="004F61"/>
                </a:solidFill>
                <a:latin typeface="Calibri"/>
                <a:ea typeface="+mn-ea"/>
                <a:cs typeface="+mn-cs"/>
              </a:rPr>
              <a:t>authoritative</a:t>
            </a:r>
            <a:r>
              <a:rPr lang="nl-NL" sz="1200" b="1" i="1" kern="1200" dirty="0">
                <a:solidFill>
                  <a:srgbClr val="004F61"/>
                </a:solidFill>
                <a:latin typeface="Calibri"/>
                <a:ea typeface="+mn-ea"/>
                <a:cs typeface="+mn-cs"/>
              </a:rPr>
              <a:t> list of </a:t>
            </a:r>
            <a:r>
              <a:rPr lang="nl-NL" sz="1200" b="1" i="1" kern="1200" dirty="0" err="1">
                <a:solidFill>
                  <a:srgbClr val="004F61"/>
                </a:solidFill>
                <a:latin typeface="Calibri"/>
                <a:ea typeface="+mn-ea"/>
                <a:cs typeface="+mn-cs"/>
              </a:rPr>
              <a:t>names</a:t>
            </a:r>
            <a:r>
              <a:rPr lang="nl-NL" sz="1200" b="1" i="1" kern="1200" dirty="0">
                <a:solidFill>
                  <a:srgbClr val="004F61"/>
                </a:solidFill>
                <a:latin typeface="Calibri"/>
                <a:ea typeface="+mn-ea"/>
                <a:cs typeface="+mn-cs"/>
              </a:rPr>
              <a:t> of </a:t>
            </a:r>
            <a:r>
              <a:rPr lang="nl-NL" sz="1200" b="1" i="1" kern="1200" dirty="0" err="1">
                <a:solidFill>
                  <a:srgbClr val="004F61"/>
                </a:solidFill>
                <a:latin typeface="Calibri"/>
                <a:ea typeface="+mn-ea"/>
                <a:cs typeface="+mn-cs"/>
              </a:rPr>
              <a:t>all</a:t>
            </a:r>
            <a:r>
              <a:rPr lang="nl-NL" sz="1200" b="1" i="1" kern="1200" dirty="0">
                <a:solidFill>
                  <a:srgbClr val="004F61"/>
                </a:solidFill>
                <a:latin typeface="Calibri"/>
                <a:ea typeface="+mn-ea"/>
                <a:cs typeface="+mn-cs"/>
              </a:rPr>
              <a:t> marine species </a:t>
            </a:r>
            <a:r>
              <a:rPr lang="nl-NL" sz="1200" b="1" i="1" kern="1200" dirty="0" err="1">
                <a:solidFill>
                  <a:srgbClr val="004F61"/>
                </a:solidFill>
                <a:latin typeface="Calibri"/>
                <a:ea typeface="+mn-ea"/>
                <a:cs typeface="+mn-cs"/>
              </a:rPr>
              <a:t>globally</a:t>
            </a:r>
            <a:r>
              <a:rPr lang="nl-NL" sz="1200" b="1" i="1" kern="1200" dirty="0">
                <a:solidFill>
                  <a:srgbClr val="004F61"/>
                </a:solidFill>
                <a:latin typeface="Calibri"/>
                <a:ea typeface="+mn-ea"/>
                <a:cs typeface="+mn-cs"/>
              </a:rPr>
              <a:t>, ever </a:t>
            </a:r>
            <a:r>
              <a:rPr lang="nl-NL" sz="1200" b="1" i="1" kern="1200" dirty="0" err="1">
                <a:solidFill>
                  <a:srgbClr val="004F61"/>
                </a:solidFill>
                <a:latin typeface="Calibri"/>
                <a:ea typeface="+mn-ea"/>
                <a:cs typeface="+mn-cs"/>
              </a:rPr>
              <a:t>published</a:t>
            </a:r>
            <a:endParaRPr lang="nl-NL" sz="1200" b="1" i="1" kern="1200" dirty="0">
              <a:solidFill>
                <a:srgbClr val="004F61"/>
              </a:solidFill>
              <a:latin typeface="Calibri"/>
              <a:ea typeface="+mn-ea"/>
              <a:cs typeface="+mn-cs"/>
            </a:endParaRPr>
          </a:p>
        </p:txBody>
      </p:sp>
    </p:spTree>
    <p:extLst>
      <p:ext uri="{BB962C8B-B14F-4D97-AF65-F5344CB8AC3E}">
        <p14:creationId xmlns:p14="http://schemas.microsoft.com/office/powerpoint/2010/main" val="213317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412649" y="357504"/>
            <a:ext cx="6318702" cy="4428492"/>
            <a:chOff x="395536" y="476672"/>
            <a:chExt cx="8424936" cy="5904656"/>
          </a:xfrm>
        </p:grpSpPr>
        <p:grpSp>
          <p:nvGrpSpPr>
            <p:cNvPr id="2" name="Group 1"/>
            <p:cNvGrpSpPr/>
            <p:nvPr/>
          </p:nvGrpSpPr>
          <p:grpSpPr>
            <a:xfrm>
              <a:off x="539552" y="622414"/>
              <a:ext cx="8107169" cy="5614898"/>
              <a:chOff x="714587" y="260648"/>
              <a:chExt cx="8107169" cy="5614898"/>
            </a:xfrm>
          </p:grpSpPr>
          <p:sp>
            <p:nvSpPr>
              <p:cNvPr id="108" name="AutoShape 7"/>
              <p:cNvSpPr>
                <a:spLocks noChangeAspect="1" noChangeArrowheads="1"/>
              </p:cNvSpPr>
              <p:nvPr/>
            </p:nvSpPr>
            <p:spPr bwMode="auto">
              <a:xfrm>
                <a:off x="961025" y="2568907"/>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 name="Rounded Rectangle 4"/>
              <p:cNvSpPr/>
              <p:nvPr/>
            </p:nvSpPr>
            <p:spPr>
              <a:xfrm>
                <a:off x="3131840" y="360635"/>
                <a:ext cx="2739773" cy="532047"/>
              </a:xfrm>
              <a:prstGeom prst="roundRect">
                <a:avLst/>
              </a:prstGeom>
              <a:gradFill>
                <a:gsLst>
                  <a:gs pos="0">
                    <a:schemeClr val="accent5">
                      <a:lumMod val="75000"/>
                    </a:schemeClr>
                  </a:gs>
                  <a:gs pos="100000">
                    <a:schemeClr val="bg1"/>
                  </a:gs>
                  <a:gs pos="100000">
                    <a:schemeClr val="bg1"/>
                  </a:gs>
                </a:gsLst>
                <a:lin ang="5400000" scaled="0"/>
              </a:gra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5" name="AutoShape 11"/>
              <p:cNvSpPr>
                <a:spLocks noChangeAspect="1" noChangeArrowheads="1"/>
              </p:cNvSpPr>
              <p:nvPr/>
            </p:nvSpPr>
            <p:spPr bwMode="auto">
              <a:xfrm>
                <a:off x="3920737" y="4708252"/>
                <a:ext cx="720000" cy="467314"/>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2"/>
              <p:cNvSpPr>
                <a:spLocks noChangeAspect="1" noChangeArrowheads="1"/>
              </p:cNvSpPr>
              <p:nvPr/>
            </p:nvSpPr>
            <p:spPr bwMode="auto">
              <a:xfrm>
                <a:off x="3920737" y="5274989"/>
                <a:ext cx="720000" cy="467313"/>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7" name="AutoShape 13"/>
              <p:cNvSpPr>
                <a:spLocks noChangeAspect="1" noChangeArrowheads="1"/>
              </p:cNvSpPr>
              <p:nvPr/>
            </p:nvSpPr>
            <p:spPr bwMode="auto">
              <a:xfrm>
                <a:off x="3053134" y="472944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8" name="AutoShape 14"/>
              <p:cNvSpPr>
                <a:spLocks noChangeAspect="1" noChangeArrowheads="1"/>
              </p:cNvSpPr>
              <p:nvPr/>
            </p:nvSpPr>
            <p:spPr bwMode="auto">
              <a:xfrm>
                <a:off x="3055780" y="5303258"/>
                <a:ext cx="720000" cy="468001"/>
              </a:xfrm>
              <a:prstGeom prst="can">
                <a:avLst>
                  <a:gd name="adj" fmla="val 25000"/>
                </a:avLst>
              </a:prstGeom>
              <a:solidFill>
                <a:srgbClr val="FF6600">
                  <a:alpha val="20000"/>
                </a:srgbClr>
              </a:solidFill>
              <a:ln w="12700" algn="ctr">
                <a:solidFill>
                  <a:srgbClr val="FF660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9" name="AutoShape 15"/>
              <p:cNvSpPr>
                <a:spLocks noChangeArrowheads="1"/>
              </p:cNvSpPr>
              <p:nvPr/>
            </p:nvSpPr>
            <p:spPr bwMode="auto">
              <a:xfrm>
                <a:off x="2893118" y="4632883"/>
                <a:ext cx="3396922" cy="1242663"/>
              </a:xfrm>
              <a:prstGeom prst="roundRect">
                <a:avLst>
                  <a:gd name="adj" fmla="val 16667"/>
                </a:avLst>
              </a:prstGeom>
              <a:noFill/>
              <a:ln w="12700" algn="in">
                <a:solidFill>
                  <a:srgbClr val="FF660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Text Box 31"/>
              <p:cNvSpPr txBox="1">
                <a:spLocks noChangeArrowheads="1"/>
              </p:cNvSpPr>
              <p:nvPr/>
            </p:nvSpPr>
            <p:spPr bwMode="auto">
              <a:xfrm>
                <a:off x="4671374" y="5237204"/>
                <a:ext cx="3429018"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Externally</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hosted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err="1">
                    <a:latin typeface="Calibri" pitchFamily="34" charset="0"/>
                    <a:cs typeface="Arial" pitchFamily="34" charset="0"/>
                  </a:rPr>
                  <a:t>and</a:t>
                </a:r>
                <a:r>
                  <a:rPr lang="nl-NL" altLang="nl-BE" sz="900" b="1" dirty="0">
                    <a:latin typeface="Calibri" pitchFamily="34" charset="0"/>
                    <a:cs typeface="Arial" pitchFamily="34" charset="0"/>
                  </a:rPr>
                  <a:t> </a:t>
                </a:r>
                <a:r>
                  <a:rPr lang="nl-NL" altLang="nl-BE" sz="900" b="1" dirty="0" err="1">
                    <a:latin typeface="Calibri" pitchFamily="34" charset="0"/>
                    <a:cs typeface="Arial" pitchFamily="34" charset="0"/>
                  </a:rPr>
                  <a:t>managed</a:t>
                </a:r>
                <a:r>
                  <a:rPr lang="nl-NL" altLang="nl-BE" sz="900" b="1" dirty="0">
                    <a:latin typeface="Calibri" pitchFamily="34" charset="0"/>
                    <a:cs typeface="Arial" pitchFamily="34" charset="0"/>
                  </a:rPr>
                  <a:t> </a:t>
                </a:r>
              </a:p>
              <a:p>
                <a:pPr defTabSz="685800" fontAlgn="base">
                  <a:spcBef>
                    <a:spcPct val="0"/>
                  </a:spcBef>
                  <a:spcAft>
                    <a:spcPct val="0"/>
                  </a:spcAft>
                  <a:buClrTx/>
                </a:pPr>
                <a:r>
                  <a:rPr lang="nl-NL" altLang="nl-BE" sz="900" b="1" dirty="0">
                    <a:latin typeface="Calibri" pitchFamily="34" charset="0"/>
                    <a:cs typeface="Arial" pitchFamily="34" charset="0"/>
                  </a:rPr>
                  <a:t>species databases</a:t>
                </a:r>
                <a:endParaRPr lang="nl-BE" altLang="nl-BE" sz="1350" dirty="0">
                  <a:solidFill>
                    <a:schemeClr val="tx1"/>
                  </a:solidFill>
                  <a:latin typeface="Arial" pitchFamily="34" charset="0"/>
                  <a:cs typeface="Arial" pitchFamily="34" charset="0"/>
                </a:endParaRPr>
              </a:p>
            </p:txBody>
          </p:sp>
          <p:sp>
            <p:nvSpPr>
              <p:cNvPr id="85" name="Text Box 40"/>
              <p:cNvSpPr txBox="1">
                <a:spLocks noChangeArrowheads="1"/>
              </p:cNvSpPr>
              <p:nvPr/>
            </p:nvSpPr>
            <p:spPr bwMode="auto">
              <a:xfrm>
                <a:off x="4773412" y="4824317"/>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FF6600"/>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86" name="Text Box 48"/>
              <p:cNvSpPr txBox="1">
                <a:spLocks noChangeArrowheads="1"/>
              </p:cNvSpPr>
              <p:nvPr/>
            </p:nvSpPr>
            <p:spPr bwMode="auto">
              <a:xfrm>
                <a:off x="2976013" y="4890713"/>
                <a:ext cx="884865"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FishBase</a:t>
                </a:r>
                <a:endParaRPr lang="nl-BE" altLang="nl-BE" sz="1350" dirty="0">
                  <a:solidFill>
                    <a:schemeClr val="tx1"/>
                  </a:solidFill>
                  <a:latin typeface="Arial" pitchFamily="34" charset="0"/>
                  <a:cs typeface="Arial" pitchFamily="34" charset="0"/>
                </a:endParaRPr>
              </a:p>
            </p:txBody>
          </p:sp>
          <p:sp>
            <p:nvSpPr>
              <p:cNvPr id="87" name="Text Box 49"/>
              <p:cNvSpPr txBox="1">
                <a:spLocks noChangeArrowheads="1"/>
              </p:cNvSpPr>
              <p:nvPr/>
            </p:nvSpPr>
            <p:spPr bwMode="auto">
              <a:xfrm>
                <a:off x="2989973" y="5460625"/>
                <a:ext cx="8848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Turbellaria</a:t>
                </a:r>
                <a:endParaRPr lang="nl-BE" altLang="nl-BE" sz="1350" dirty="0">
                  <a:solidFill>
                    <a:schemeClr val="tx1"/>
                  </a:solidFill>
                  <a:latin typeface="Arial" pitchFamily="34" charset="0"/>
                  <a:cs typeface="Arial" pitchFamily="34" charset="0"/>
                </a:endParaRPr>
              </a:p>
            </p:txBody>
          </p:sp>
          <p:sp>
            <p:nvSpPr>
              <p:cNvPr id="88" name="Text Box 50"/>
              <p:cNvSpPr txBox="1">
                <a:spLocks noChangeArrowheads="1"/>
              </p:cNvSpPr>
              <p:nvPr/>
            </p:nvSpPr>
            <p:spPr bwMode="auto">
              <a:xfrm>
                <a:off x="3849103" y="4860421"/>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AlgaeBase</a:t>
                </a:r>
                <a:endParaRPr lang="nl-BE" altLang="nl-BE" sz="1350" dirty="0">
                  <a:solidFill>
                    <a:schemeClr val="tx1"/>
                  </a:solidFill>
                  <a:latin typeface="Arial" pitchFamily="34" charset="0"/>
                  <a:cs typeface="Arial" pitchFamily="34" charset="0"/>
                </a:endParaRPr>
              </a:p>
            </p:txBody>
          </p:sp>
          <p:sp>
            <p:nvSpPr>
              <p:cNvPr id="89" name="Text Box 51"/>
              <p:cNvSpPr txBox="1">
                <a:spLocks noChangeArrowheads="1"/>
              </p:cNvSpPr>
              <p:nvPr/>
            </p:nvSpPr>
            <p:spPr bwMode="auto">
              <a:xfrm>
                <a:off x="3869888" y="542456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Reptiles</a:t>
                </a:r>
                <a:endParaRPr lang="nl-BE" altLang="nl-BE" sz="1350" dirty="0">
                  <a:solidFill>
                    <a:schemeClr val="tx1"/>
                  </a:solidFill>
                  <a:latin typeface="Arial" pitchFamily="34" charset="0"/>
                  <a:cs typeface="Arial" pitchFamily="34" charset="0"/>
                </a:endParaRPr>
              </a:p>
            </p:txBody>
          </p:sp>
          <p:sp>
            <p:nvSpPr>
              <p:cNvPr id="60" name="AutoShape 3"/>
              <p:cNvSpPr>
                <a:spLocks noChangeAspect="1" noChangeArrowheads="1"/>
              </p:cNvSpPr>
              <p:nvPr/>
            </p:nvSpPr>
            <p:spPr bwMode="auto">
              <a:xfrm>
                <a:off x="5474222" y="1891017"/>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1" name="AutoShape 4"/>
              <p:cNvSpPr>
                <a:spLocks noChangeAspect="1" noChangeArrowheads="1"/>
              </p:cNvSpPr>
              <p:nvPr/>
            </p:nvSpPr>
            <p:spPr bwMode="auto">
              <a:xfrm>
                <a:off x="4618004" y="25107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2" name="AutoShape 5"/>
              <p:cNvSpPr>
                <a:spLocks noChangeAspect="1" noChangeArrowheads="1"/>
              </p:cNvSpPr>
              <p:nvPr/>
            </p:nvSpPr>
            <p:spPr bwMode="auto">
              <a:xfrm>
                <a:off x="4609804" y="1889506"/>
                <a:ext cx="720000" cy="46800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3" name="AutoShape 6"/>
              <p:cNvSpPr>
                <a:spLocks noChangeAspect="1" noChangeArrowheads="1"/>
              </p:cNvSpPr>
              <p:nvPr/>
            </p:nvSpPr>
            <p:spPr bwMode="auto">
              <a:xfrm>
                <a:off x="5494123" y="2455753"/>
                <a:ext cx="720000" cy="468371"/>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68" name="AutoShape 34"/>
              <p:cNvSpPr>
                <a:spLocks noChangeArrowheads="1"/>
              </p:cNvSpPr>
              <p:nvPr/>
            </p:nvSpPr>
            <p:spPr bwMode="auto">
              <a:xfrm>
                <a:off x="3985563" y="1800790"/>
                <a:ext cx="2340297" cy="1490568"/>
              </a:xfrm>
              <a:prstGeom prst="roundRect">
                <a:avLst>
                  <a:gd name="adj" fmla="val 16667"/>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69" name="Text Box 35"/>
              <p:cNvSpPr txBox="1">
                <a:spLocks noChangeArrowheads="1"/>
              </p:cNvSpPr>
              <p:nvPr/>
            </p:nvSpPr>
            <p:spPr bwMode="auto">
              <a:xfrm>
                <a:off x="4056284" y="2982837"/>
                <a:ext cx="2257735" cy="308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70" name="Text Box 41"/>
              <p:cNvSpPr txBox="1">
                <a:spLocks noChangeArrowheads="1"/>
              </p:cNvSpPr>
              <p:nvPr/>
            </p:nvSpPr>
            <p:spPr bwMode="auto">
              <a:xfrm>
                <a:off x="4104044" y="197340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71" name="Text Box 52"/>
              <p:cNvSpPr txBox="1">
                <a:spLocks noChangeArrowheads="1"/>
              </p:cNvSpPr>
              <p:nvPr/>
            </p:nvSpPr>
            <p:spPr bwMode="auto">
              <a:xfrm>
                <a:off x="5442294" y="2611097"/>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ERMS</a:t>
                </a:r>
                <a:endParaRPr lang="nl-BE" altLang="nl-BE" sz="1350" dirty="0">
                  <a:solidFill>
                    <a:schemeClr val="tx1"/>
                  </a:solidFill>
                  <a:latin typeface="Arial" pitchFamily="34" charset="0"/>
                  <a:cs typeface="Arial" pitchFamily="34" charset="0"/>
                </a:endParaRPr>
              </a:p>
            </p:txBody>
          </p:sp>
          <p:sp>
            <p:nvSpPr>
              <p:cNvPr id="72" name="Text Box 53"/>
              <p:cNvSpPr txBox="1">
                <a:spLocks noChangeArrowheads="1"/>
              </p:cNvSpPr>
              <p:nvPr/>
            </p:nvSpPr>
            <p:spPr bwMode="auto">
              <a:xfrm>
                <a:off x="4536221" y="203692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73" name="Text Box 54"/>
              <p:cNvSpPr txBox="1">
                <a:spLocks noChangeArrowheads="1"/>
              </p:cNvSpPr>
              <p:nvPr/>
            </p:nvSpPr>
            <p:spPr bwMode="auto">
              <a:xfrm>
                <a:off x="4536221" y="2659752"/>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RAMS</a:t>
                </a:r>
                <a:endParaRPr lang="nl-BE" altLang="nl-BE" sz="1350" dirty="0">
                  <a:solidFill>
                    <a:schemeClr val="tx1"/>
                  </a:solidFill>
                  <a:latin typeface="Arial" pitchFamily="34" charset="0"/>
                  <a:cs typeface="Arial" pitchFamily="34" charset="0"/>
                </a:endParaRPr>
              </a:p>
            </p:txBody>
          </p:sp>
          <p:sp>
            <p:nvSpPr>
              <p:cNvPr id="74" name="Text Box 55"/>
              <p:cNvSpPr txBox="1">
                <a:spLocks noChangeArrowheads="1"/>
              </p:cNvSpPr>
              <p:nvPr/>
            </p:nvSpPr>
            <p:spPr bwMode="auto">
              <a:xfrm>
                <a:off x="5429154" y="2040808"/>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sp>
            <p:nvSpPr>
              <p:cNvPr id="8" name="AutoShape 58"/>
              <p:cNvSpPr>
                <a:spLocks noChangeArrowheads="1"/>
              </p:cNvSpPr>
              <p:nvPr/>
            </p:nvSpPr>
            <p:spPr bwMode="auto">
              <a:xfrm>
                <a:off x="714587" y="260648"/>
                <a:ext cx="8107169" cy="3816424"/>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 name="Text Box 59"/>
              <p:cNvSpPr txBox="1">
                <a:spLocks noChangeArrowheads="1"/>
              </p:cNvSpPr>
              <p:nvPr/>
            </p:nvSpPr>
            <p:spPr bwMode="auto">
              <a:xfrm>
                <a:off x="6854487" y="385503"/>
                <a:ext cx="1891223"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0" name="Text Box 43"/>
              <p:cNvSpPr txBox="1">
                <a:spLocks noChangeArrowheads="1"/>
              </p:cNvSpPr>
              <p:nvPr/>
            </p:nvSpPr>
            <p:spPr bwMode="auto">
              <a:xfrm>
                <a:off x="3131840" y="332656"/>
                <a:ext cx="2739773" cy="4513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2100" b="1" dirty="0" err="1">
                    <a:solidFill>
                      <a:srgbClr val="000099"/>
                    </a:solidFill>
                    <a:latin typeface="Calibri" pitchFamily="34" charset="0"/>
                    <a:cs typeface="Arial" pitchFamily="34" charset="0"/>
                  </a:rPr>
                  <a:t>Aphia</a:t>
                </a:r>
                <a:r>
                  <a:rPr lang="nl-NL" altLang="nl-BE" sz="2100" b="1" dirty="0">
                    <a:solidFill>
                      <a:srgbClr val="000099"/>
                    </a:solidFill>
                    <a:latin typeface="Calibri" pitchFamily="34" charset="0"/>
                    <a:cs typeface="Arial" pitchFamily="34" charset="0"/>
                  </a:rPr>
                  <a:t> platform</a:t>
                </a:r>
                <a:endParaRPr lang="nl-BE" altLang="nl-BE" sz="1350" dirty="0">
                  <a:solidFill>
                    <a:schemeClr val="tx1"/>
                  </a:solidFill>
                  <a:latin typeface="Arial" pitchFamily="34" charset="0"/>
                  <a:cs typeface="Arial" pitchFamily="34" charset="0"/>
                </a:endParaRPr>
              </a:p>
            </p:txBody>
          </p:sp>
          <p:sp>
            <p:nvSpPr>
              <p:cNvPr id="47" name="AutoShape 32"/>
              <p:cNvSpPr>
                <a:spLocks noChangeAspect="1" noChangeArrowheads="1"/>
              </p:cNvSpPr>
              <p:nvPr/>
            </p:nvSpPr>
            <p:spPr bwMode="auto">
              <a:xfrm>
                <a:off x="7638117" y="1409770"/>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49" name="AutoShape 17"/>
              <p:cNvSpPr>
                <a:spLocks noChangeArrowheads="1"/>
              </p:cNvSpPr>
              <p:nvPr/>
            </p:nvSpPr>
            <p:spPr bwMode="auto">
              <a:xfrm>
                <a:off x="6625540" y="1347855"/>
                <a:ext cx="1900042" cy="1339356"/>
              </a:xfrm>
              <a:prstGeom prst="roundRect">
                <a:avLst>
                  <a:gd name="adj" fmla="val 853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50" name="AutoShape 32"/>
              <p:cNvSpPr>
                <a:spLocks noChangeAspect="1" noChangeArrowheads="1"/>
              </p:cNvSpPr>
              <p:nvPr/>
            </p:nvSpPr>
            <p:spPr bwMode="auto">
              <a:xfrm>
                <a:off x="6763372" y="1420421"/>
                <a:ext cx="720000" cy="391019"/>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1" name="AutoShape 33"/>
              <p:cNvSpPr>
                <a:spLocks noChangeAspect="1" noChangeArrowheads="1"/>
              </p:cNvSpPr>
              <p:nvPr/>
            </p:nvSpPr>
            <p:spPr bwMode="auto">
              <a:xfrm>
                <a:off x="7650836" y="1892914"/>
                <a:ext cx="720000" cy="392825"/>
              </a:xfrm>
              <a:prstGeom prst="can">
                <a:avLst>
                  <a:gd name="adj" fmla="val 25000"/>
                </a:avLst>
              </a:prstGeom>
              <a:solidFill>
                <a:srgbClr val="0070C0">
                  <a:alpha val="20000"/>
                </a:srgbClr>
              </a:solidFill>
              <a:ln w="12700" algn="ctr">
                <a:solidFill>
                  <a:srgbClr val="0070C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52" name="Text Box 36"/>
              <p:cNvSpPr txBox="1">
                <a:spLocks noChangeArrowheads="1"/>
              </p:cNvSpPr>
              <p:nvPr/>
            </p:nvSpPr>
            <p:spPr bwMode="auto">
              <a:xfrm>
                <a:off x="6625540" y="2371389"/>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55" name="Text Box 42"/>
              <p:cNvSpPr txBox="1">
                <a:spLocks noChangeArrowheads="1"/>
              </p:cNvSpPr>
              <p:nvPr/>
            </p:nvSpPr>
            <p:spPr bwMode="auto">
              <a:xfrm>
                <a:off x="6922845" y="200969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99CC"/>
                    </a:solidFill>
                    <a:latin typeface="Calibri" pitchFamily="34" charset="0"/>
                    <a:cs typeface="Arial" pitchFamily="34" charset="0"/>
                  </a:rPr>
                  <a:t>...</a:t>
                </a:r>
                <a:endParaRPr lang="nl-BE" altLang="nl-BE" sz="1350" dirty="0">
                  <a:solidFill>
                    <a:schemeClr val="tx1"/>
                  </a:solidFill>
                  <a:latin typeface="Arial" pitchFamily="34" charset="0"/>
                  <a:cs typeface="Arial" pitchFamily="34" charset="0"/>
                </a:endParaRPr>
              </a:p>
            </p:txBody>
          </p:sp>
          <p:sp>
            <p:nvSpPr>
              <p:cNvPr id="56" name="Text Box 56"/>
              <p:cNvSpPr txBox="1">
                <a:spLocks noChangeArrowheads="1"/>
              </p:cNvSpPr>
              <p:nvPr/>
            </p:nvSpPr>
            <p:spPr bwMode="auto">
              <a:xfrm>
                <a:off x="6763372" y="1507305"/>
                <a:ext cx="720000" cy="2270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57" name="Text Box 57"/>
              <p:cNvSpPr txBox="1">
                <a:spLocks noChangeArrowheads="1"/>
              </p:cNvSpPr>
              <p:nvPr/>
            </p:nvSpPr>
            <p:spPr bwMode="auto">
              <a:xfrm>
                <a:off x="7582921" y="2010612"/>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58" name="Text Box 56"/>
              <p:cNvSpPr txBox="1">
                <a:spLocks noChangeArrowheads="1"/>
              </p:cNvSpPr>
              <p:nvPr/>
            </p:nvSpPr>
            <p:spPr bwMode="auto">
              <a:xfrm>
                <a:off x="7596336" y="1509520"/>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a:solidFill>
                      <a:schemeClr val="tx1"/>
                    </a:solidFill>
                    <a:latin typeface="Arial" pitchFamily="34" charset="0"/>
                    <a:cs typeface="Arial" pitchFamily="34" charset="0"/>
                  </a:rPr>
                  <a:t>WRIMS</a:t>
                </a:r>
              </a:p>
            </p:txBody>
          </p:sp>
          <p:sp>
            <p:nvSpPr>
              <p:cNvPr id="28" name="AutoShape 7"/>
              <p:cNvSpPr>
                <a:spLocks noChangeAspect="1" noChangeArrowheads="1"/>
              </p:cNvSpPr>
              <p:nvPr/>
            </p:nvSpPr>
            <p:spPr bwMode="auto">
              <a:xfrm>
                <a:off x="2785064" y="14663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9" name="AutoShape 8"/>
              <p:cNvSpPr>
                <a:spLocks noChangeAspect="1" noChangeArrowheads="1"/>
              </p:cNvSpPr>
              <p:nvPr/>
            </p:nvSpPr>
            <p:spPr bwMode="auto">
              <a:xfrm>
                <a:off x="1849656" y="1997772"/>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0" name="AutoShape 9"/>
              <p:cNvSpPr>
                <a:spLocks noChangeAspect="1" noChangeArrowheads="1"/>
              </p:cNvSpPr>
              <p:nvPr/>
            </p:nvSpPr>
            <p:spPr bwMode="auto">
              <a:xfrm>
                <a:off x="1833872" y="1465166"/>
                <a:ext cx="720000" cy="467313"/>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1" name="AutoShape 10"/>
              <p:cNvSpPr>
                <a:spLocks noChangeAspect="1" noChangeArrowheads="1"/>
              </p:cNvSpPr>
              <p:nvPr/>
            </p:nvSpPr>
            <p:spPr bwMode="auto">
              <a:xfrm>
                <a:off x="962448" y="2000854"/>
                <a:ext cx="720000" cy="468001"/>
              </a:xfrm>
              <a:prstGeom prst="can">
                <a:avLst>
                  <a:gd name="adj" fmla="val 25000"/>
                </a:avLst>
              </a:prstGeom>
              <a:solidFill>
                <a:srgbClr val="0070C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32" name="AutoShape 16"/>
              <p:cNvSpPr>
                <a:spLocks noChangeArrowheads="1"/>
              </p:cNvSpPr>
              <p:nvPr/>
            </p:nvSpPr>
            <p:spPr bwMode="auto">
              <a:xfrm>
                <a:off x="851953" y="1397818"/>
                <a:ext cx="2848346" cy="2535238"/>
              </a:xfrm>
              <a:prstGeom prst="roundRect">
                <a:avLst>
                  <a:gd name="adj" fmla="val 4519"/>
                </a:avLst>
              </a:prstGeom>
              <a:noFill/>
              <a:ln w="12700" algn="in">
                <a:solidFill>
                  <a:schemeClr val="bg1">
                    <a:lumMod val="50000"/>
                  </a:schemeClr>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37" name="Text Box 30"/>
              <p:cNvSpPr txBox="1">
                <a:spLocks noChangeArrowheads="1"/>
              </p:cNvSpPr>
              <p:nvPr/>
            </p:nvSpPr>
            <p:spPr bwMode="auto">
              <a:xfrm>
                <a:off x="913931" y="3668481"/>
                <a:ext cx="2365609" cy="403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39" name="Text Box 44"/>
              <p:cNvSpPr txBox="1">
                <a:spLocks noChangeArrowheads="1"/>
              </p:cNvSpPr>
              <p:nvPr/>
            </p:nvSpPr>
            <p:spPr bwMode="auto">
              <a:xfrm>
                <a:off x="2692441" y="1588449"/>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40" name="Text Box 45"/>
              <p:cNvSpPr txBox="1">
                <a:spLocks noChangeArrowheads="1"/>
              </p:cNvSpPr>
              <p:nvPr/>
            </p:nvSpPr>
            <p:spPr bwMode="auto">
              <a:xfrm>
                <a:off x="880665" y="2172745"/>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Cetacea</a:t>
                </a:r>
                <a:endParaRPr lang="nl-BE" altLang="nl-BE" sz="1350" dirty="0">
                  <a:solidFill>
                    <a:schemeClr val="tx1"/>
                  </a:solidFill>
                  <a:latin typeface="Arial" pitchFamily="34" charset="0"/>
                  <a:cs typeface="Arial" pitchFamily="34" charset="0"/>
                </a:endParaRPr>
              </a:p>
            </p:txBody>
          </p:sp>
          <p:sp>
            <p:nvSpPr>
              <p:cNvPr id="41" name="Text Box 46"/>
              <p:cNvSpPr txBox="1">
                <a:spLocks noChangeArrowheads="1"/>
              </p:cNvSpPr>
              <p:nvPr/>
            </p:nvSpPr>
            <p:spPr bwMode="auto">
              <a:xfrm>
                <a:off x="1766599" y="1608757"/>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Polychaeta</a:t>
                </a:r>
                <a:endParaRPr lang="nl-BE" altLang="nl-BE" sz="1350" dirty="0">
                  <a:solidFill>
                    <a:schemeClr val="tx1"/>
                  </a:solidFill>
                  <a:latin typeface="Arial" pitchFamily="34" charset="0"/>
                  <a:cs typeface="Arial" pitchFamily="34" charset="0"/>
                </a:endParaRPr>
              </a:p>
            </p:txBody>
          </p:sp>
          <p:sp>
            <p:nvSpPr>
              <p:cNvPr id="42" name="Text Box 47"/>
              <p:cNvSpPr txBox="1">
                <a:spLocks noChangeArrowheads="1"/>
              </p:cNvSpPr>
              <p:nvPr/>
            </p:nvSpPr>
            <p:spPr bwMode="auto">
              <a:xfrm>
                <a:off x="1766401" y="2158468"/>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Hydrozoa</a:t>
                </a:r>
                <a:endParaRPr lang="nl-BE" altLang="nl-BE" sz="1350" dirty="0">
                  <a:solidFill>
                    <a:schemeClr val="tx1"/>
                  </a:solidFill>
                  <a:latin typeface="Arial" pitchFamily="34" charset="0"/>
                  <a:cs typeface="Arial" pitchFamily="34" charset="0"/>
                </a:endParaRPr>
              </a:p>
            </p:txBody>
          </p:sp>
          <p:sp>
            <p:nvSpPr>
              <p:cNvPr id="25" name="AutoShape 7"/>
              <p:cNvSpPr>
                <a:spLocks noChangeAspect="1" noChangeArrowheads="1"/>
              </p:cNvSpPr>
              <p:nvPr/>
            </p:nvSpPr>
            <p:spPr bwMode="auto">
              <a:xfrm>
                <a:off x="1857741" y="2543951"/>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26" name="Text Box 44"/>
              <p:cNvSpPr txBox="1">
                <a:spLocks noChangeArrowheads="1"/>
              </p:cNvSpPr>
              <p:nvPr/>
            </p:nvSpPr>
            <p:spPr bwMode="auto">
              <a:xfrm>
                <a:off x="1782281" y="2598916"/>
                <a:ext cx="884865" cy="407985"/>
              </a:xfrm>
              <a:prstGeom prst="rect">
                <a:avLst/>
              </a:prstGeom>
              <a:noFill/>
              <a:ln w="9525" algn="in">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6" name="Text Box 44"/>
              <p:cNvSpPr txBox="1">
                <a:spLocks noChangeArrowheads="1"/>
              </p:cNvSpPr>
              <p:nvPr/>
            </p:nvSpPr>
            <p:spPr bwMode="auto">
              <a:xfrm>
                <a:off x="907598" y="269396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IRMNG*</a:t>
                </a:r>
                <a:endParaRPr lang="nl-BE" altLang="nl-BE" sz="1350" dirty="0">
                  <a:solidFill>
                    <a:schemeClr val="tx1"/>
                  </a:solidFill>
                  <a:latin typeface="Arial" pitchFamily="34" charset="0"/>
                  <a:cs typeface="Arial" pitchFamily="34" charset="0"/>
                </a:endParaRPr>
              </a:p>
            </p:txBody>
          </p:sp>
          <p:sp>
            <p:nvSpPr>
              <p:cNvPr id="18" name="AutoShape 7"/>
              <p:cNvSpPr>
                <a:spLocks noChangeAspect="1" noChangeArrowheads="1"/>
              </p:cNvSpPr>
              <p:nvPr/>
            </p:nvSpPr>
            <p:spPr bwMode="auto">
              <a:xfrm>
                <a:off x="1874252" y="3177023"/>
                <a:ext cx="720000" cy="468001"/>
              </a:xfrm>
              <a:prstGeom prst="can">
                <a:avLst>
                  <a:gd name="adj" fmla="val 25000"/>
                </a:avLst>
              </a:prstGeom>
              <a:solidFill>
                <a:srgbClr val="00B050">
                  <a:alpha val="20000"/>
                </a:srgbClr>
              </a:solidFill>
              <a:ln w="12700" algn="ctr">
                <a:solidFill>
                  <a:srgbClr val="008080"/>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9" name="Text Box 44"/>
              <p:cNvSpPr txBox="1">
                <a:spLocks noChangeArrowheads="1"/>
              </p:cNvSpPr>
              <p:nvPr/>
            </p:nvSpPr>
            <p:spPr bwMode="auto">
              <a:xfrm>
                <a:off x="1802244" y="3313988"/>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Compositae</a:t>
                </a:r>
                <a:endParaRPr lang="nl-BE" altLang="nl-BE" sz="1350" dirty="0">
                  <a:solidFill>
                    <a:schemeClr val="tx1"/>
                  </a:solidFill>
                  <a:latin typeface="Arial" pitchFamily="34" charset="0"/>
                  <a:cs typeface="Arial" pitchFamily="34" charset="0"/>
                </a:endParaRPr>
              </a:p>
            </p:txBody>
          </p:sp>
          <p:sp>
            <p:nvSpPr>
              <p:cNvPr id="106" name="AutoShape 7"/>
              <p:cNvSpPr>
                <a:spLocks noChangeAspect="1" noChangeArrowheads="1"/>
              </p:cNvSpPr>
              <p:nvPr/>
            </p:nvSpPr>
            <p:spPr bwMode="auto">
              <a:xfrm>
                <a:off x="964108" y="1462600"/>
                <a:ext cx="720000" cy="468001"/>
              </a:xfrm>
              <a:prstGeom prst="can">
                <a:avLst>
                  <a:gd name="adj" fmla="val 25000"/>
                </a:avLst>
              </a:prstGeom>
              <a:solidFill>
                <a:srgbClr val="0070C0">
                  <a:alpha val="20000"/>
                </a:srgbClr>
              </a:solidFill>
              <a:ln w="12700" algn="ctr">
                <a:solidFill>
                  <a:schemeClr val="tx2"/>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7" name="Text Box 53"/>
              <p:cNvSpPr txBox="1">
                <a:spLocks noChangeArrowheads="1"/>
              </p:cNvSpPr>
              <p:nvPr/>
            </p:nvSpPr>
            <p:spPr bwMode="auto">
              <a:xfrm>
                <a:off x="913931" y="1616120"/>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WoRMS</a:t>
                </a:r>
                <a:endParaRPr lang="nl-BE" altLang="nl-BE" sz="1350" dirty="0">
                  <a:solidFill>
                    <a:schemeClr val="tx1"/>
                  </a:solidFill>
                  <a:latin typeface="Arial" pitchFamily="34" charset="0"/>
                  <a:cs typeface="Arial" pitchFamily="34" charset="0"/>
                </a:endParaRPr>
              </a:p>
            </p:txBody>
          </p:sp>
          <p:cxnSp>
            <p:nvCxnSpPr>
              <p:cNvPr id="112" name="Straight Connector 111"/>
              <p:cNvCxnSpPr>
                <a:stCxn id="5" idx="2"/>
              </p:cNvCxnSpPr>
              <p:nvPr/>
            </p:nvCxnSpPr>
            <p:spPr>
              <a:xfrm>
                <a:off x="4501727" y="892682"/>
                <a:ext cx="2200227" cy="527739"/>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5" idx="2"/>
              </p:cNvCxnSpPr>
              <p:nvPr/>
            </p:nvCxnSpPr>
            <p:spPr>
              <a:xfrm flipH="1">
                <a:off x="2701434" y="892682"/>
                <a:ext cx="1800293" cy="50513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 idx="2"/>
              </p:cNvCxnSpPr>
              <p:nvPr/>
            </p:nvCxnSpPr>
            <p:spPr>
              <a:xfrm>
                <a:off x="4501727" y="892682"/>
                <a:ext cx="34494" cy="908107"/>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22" name="Text Box 41"/>
              <p:cNvSpPr txBox="1">
                <a:spLocks noChangeArrowheads="1"/>
              </p:cNvSpPr>
              <p:nvPr/>
            </p:nvSpPr>
            <p:spPr bwMode="auto">
              <a:xfrm>
                <a:off x="2785064" y="217555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rgbClr val="0070C0"/>
                    </a:solidFill>
                    <a:latin typeface="Calibri" pitchFamily="34" charset="0"/>
                    <a:cs typeface="Arial" pitchFamily="34" charset="0"/>
                  </a:rPr>
                  <a:t>...</a:t>
                </a:r>
                <a:endParaRPr lang="nl-BE" altLang="nl-BE" sz="1350" dirty="0">
                  <a:solidFill>
                    <a:srgbClr val="0070C0"/>
                  </a:solidFill>
                  <a:latin typeface="Arial" pitchFamily="34" charset="0"/>
                  <a:cs typeface="Arial" pitchFamily="34" charset="0"/>
                </a:endParaRPr>
              </a:p>
            </p:txBody>
          </p:sp>
          <p:sp>
            <p:nvSpPr>
              <p:cNvPr id="135" name="Line 29"/>
              <p:cNvSpPr>
                <a:spLocks noChangeShapeType="1"/>
              </p:cNvSpPr>
              <p:nvPr/>
            </p:nvSpPr>
            <p:spPr bwMode="auto">
              <a:xfrm flipV="1">
                <a:off x="4723856" y="4072000"/>
                <a:ext cx="0" cy="564675"/>
              </a:xfrm>
              <a:prstGeom prst="line">
                <a:avLst/>
              </a:prstGeom>
              <a:noFill/>
              <a:ln w="12700" algn="ctr">
                <a:solidFill>
                  <a:srgbClr val="FF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AutoShape 7"/>
              <p:cNvSpPr>
                <a:spLocks noChangeAspect="1" noChangeArrowheads="1"/>
              </p:cNvSpPr>
              <p:nvPr/>
            </p:nvSpPr>
            <p:spPr bwMode="auto">
              <a:xfrm>
                <a:off x="2732450" y="2543132"/>
                <a:ext cx="720000" cy="468001"/>
              </a:xfrm>
              <a:prstGeom prst="can">
                <a:avLst>
                  <a:gd name="adj" fmla="val 25000"/>
                </a:avLst>
              </a:prstGeom>
              <a:solidFill>
                <a:schemeClr val="accent6">
                  <a:alpha val="26000"/>
                </a:scheme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94" name="Text Box 44"/>
              <p:cNvSpPr txBox="1">
                <a:spLocks noChangeArrowheads="1"/>
              </p:cNvSpPr>
              <p:nvPr/>
            </p:nvSpPr>
            <p:spPr bwMode="auto">
              <a:xfrm>
                <a:off x="2679023" y="2668193"/>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Isopoda</a:t>
                </a:r>
                <a:endParaRPr lang="nl-BE" altLang="nl-BE" sz="1350" dirty="0">
                  <a:solidFill>
                    <a:schemeClr val="tx1"/>
                  </a:solidFill>
                  <a:latin typeface="Arial" pitchFamily="34" charset="0"/>
                  <a:cs typeface="Arial" pitchFamily="34" charset="0"/>
                </a:endParaRPr>
              </a:p>
            </p:txBody>
          </p:sp>
          <p:sp>
            <p:nvSpPr>
              <p:cNvPr id="99" name="Text Box 41"/>
              <p:cNvSpPr txBox="1">
                <a:spLocks noChangeArrowheads="1"/>
              </p:cNvSpPr>
              <p:nvPr/>
            </p:nvSpPr>
            <p:spPr bwMode="auto">
              <a:xfrm>
                <a:off x="3241420" y="3013662"/>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solidFill>
                      <a:schemeClr val="accent6"/>
                    </a:solidFill>
                    <a:latin typeface="Calibri" pitchFamily="34" charset="0"/>
                    <a:cs typeface="Arial" pitchFamily="34" charset="0"/>
                  </a:rPr>
                  <a:t>...</a:t>
                </a:r>
                <a:endParaRPr lang="nl-BE" altLang="nl-BE" sz="1350" dirty="0">
                  <a:solidFill>
                    <a:schemeClr val="accent6"/>
                  </a:solidFill>
                  <a:latin typeface="Arial" pitchFamily="34" charset="0"/>
                  <a:cs typeface="Arial" pitchFamily="34" charset="0"/>
                </a:endParaRPr>
              </a:p>
            </p:txBody>
          </p:sp>
          <p:sp>
            <p:nvSpPr>
              <p:cNvPr id="103" name="AutoShape 7"/>
              <p:cNvSpPr>
                <a:spLocks noChangeAspect="1" noChangeArrowheads="1"/>
              </p:cNvSpPr>
              <p:nvPr/>
            </p:nvSpPr>
            <p:spPr bwMode="auto">
              <a:xfrm>
                <a:off x="983606" y="3203520"/>
                <a:ext cx="720000" cy="468001"/>
              </a:xfrm>
              <a:prstGeom prst="can">
                <a:avLst>
                  <a:gd name="adj" fmla="val 25000"/>
                </a:avLst>
              </a:prstGeom>
              <a:solidFill>
                <a:srgbClr val="FFFF00">
                  <a:alpha val="26000"/>
                </a:srgbClr>
              </a:solidFill>
              <a:ln w="12700" algn="ctr">
                <a:solidFill>
                  <a:schemeClr val="accent6"/>
                </a:solidFill>
                <a:round/>
                <a:headEnd/>
                <a:tailEnd/>
              </a:ln>
              <a:effectLst/>
            </p:spPr>
            <p:txBody>
              <a:bodyPr vert="horz" wrap="square" lIns="27432" tIns="27432" rIns="27432" bIns="27432" numCol="1" anchor="t" anchorCtr="0" compatLnSpc="1">
                <a:prstTxWarp prst="textNoShape">
                  <a:avLst/>
                </a:prstTxWarp>
              </a:bodyPr>
              <a:lstStyle/>
              <a:p>
                <a:endParaRPr lang="nl-BE" sz="1050"/>
              </a:p>
            </p:txBody>
          </p:sp>
          <p:sp>
            <p:nvSpPr>
              <p:cNvPr id="109" name="Text Box 44"/>
              <p:cNvSpPr txBox="1">
                <a:spLocks noChangeArrowheads="1"/>
              </p:cNvSpPr>
              <p:nvPr/>
            </p:nvSpPr>
            <p:spPr bwMode="auto">
              <a:xfrm>
                <a:off x="930179" y="332858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cs typeface="Arial" pitchFamily="34" charset="0"/>
                  </a:rPr>
                  <a:t>FreshGen</a:t>
                </a:r>
                <a:endParaRPr lang="nl-BE" altLang="nl-BE" sz="900" dirty="0">
                  <a:solidFill>
                    <a:schemeClr val="tx1"/>
                  </a:solidFill>
                  <a:cs typeface="Arial" pitchFamily="34" charset="0"/>
                </a:endParaRPr>
              </a:p>
            </p:txBody>
          </p:sp>
        </p:grpSp>
        <p:sp>
          <p:nvSpPr>
            <p:cNvPr id="3" name="Rectangle 2"/>
            <p:cNvSpPr/>
            <p:nvPr/>
          </p:nvSpPr>
          <p:spPr>
            <a:xfrm>
              <a:off x="395536" y="476672"/>
              <a:ext cx="8424936" cy="590465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sp>
        <p:nvSpPr>
          <p:cNvPr id="6" name="TextBox 5"/>
          <p:cNvSpPr txBox="1"/>
          <p:nvPr/>
        </p:nvSpPr>
        <p:spPr>
          <a:xfrm>
            <a:off x="5729254" y="4785996"/>
            <a:ext cx="2029100" cy="253916"/>
          </a:xfrm>
          <a:prstGeom prst="rect">
            <a:avLst/>
          </a:prstGeom>
          <a:noFill/>
        </p:spPr>
        <p:txBody>
          <a:bodyPr wrap="square" rtlCol="0">
            <a:spAutoFit/>
          </a:bodyPr>
          <a:lstStyle/>
          <a:p>
            <a:pPr algn="r"/>
            <a:r>
              <a:rPr lang="nl-BE" sz="1050" i="1" dirty="0"/>
              <a:t>Vandepitte et al., 2015</a:t>
            </a:r>
          </a:p>
        </p:txBody>
      </p:sp>
    </p:spTree>
    <p:extLst>
      <p:ext uri="{BB962C8B-B14F-4D97-AF65-F5344CB8AC3E}">
        <p14:creationId xmlns:p14="http://schemas.microsoft.com/office/powerpoint/2010/main" val="1124414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AutoShape 58"/>
          <p:cNvSpPr>
            <a:spLocks noChangeArrowheads="1"/>
          </p:cNvSpPr>
          <p:nvPr/>
        </p:nvSpPr>
        <p:spPr bwMode="auto">
          <a:xfrm>
            <a:off x="1314362" y="93515"/>
            <a:ext cx="6475697" cy="3739157"/>
          </a:xfrm>
          <a:prstGeom prst="roundRect">
            <a:avLst>
              <a:gd name="adj" fmla="val 7384"/>
            </a:avLst>
          </a:prstGeom>
          <a:noFill/>
          <a:ln w="15875" algn="in">
            <a:solidFill>
              <a:srgbClr val="777777"/>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5" name="Text Box 59"/>
          <p:cNvSpPr txBox="1">
            <a:spLocks noChangeArrowheads="1"/>
          </p:cNvSpPr>
          <p:nvPr/>
        </p:nvSpPr>
        <p:spPr bwMode="auto">
          <a:xfrm>
            <a:off x="6283866" y="182284"/>
            <a:ext cx="1418417" cy="176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i="1" dirty="0">
                <a:solidFill>
                  <a:srgbClr val="777777"/>
                </a:solidFill>
                <a:latin typeface="Calibri" pitchFamily="34" charset="0"/>
                <a:cs typeface="Arial" pitchFamily="34" charset="0"/>
              </a:rPr>
              <a:t>Databases </a:t>
            </a:r>
            <a:r>
              <a:rPr lang="nl-NL" altLang="nl-BE" sz="900" b="1" i="1" dirty="0" err="1">
                <a:solidFill>
                  <a:srgbClr val="777777"/>
                </a:solidFill>
                <a:latin typeface="Calibri" pitchFamily="34" charset="0"/>
                <a:cs typeface="Arial" pitchFamily="34" charset="0"/>
              </a:rPr>
              <a:t>hosted</a:t>
            </a:r>
            <a:r>
              <a:rPr lang="nl-NL" altLang="nl-BE" sz="900" b="1" i="1" dirty="0">
                <a:solidFill>
                  <a:srgbClr val="777777"/>
                </a:solidFill>
                <a:latin typeface="Calibri" pitchFamily="34" charset="0"/>
                <a:cs typeface="Arial" pitchFamily="34" charset="0"/>
              </a:rPr>
              <a:t> at VLIZ</a:t>
            </a:r>
            <a:endParaRPr lang="nl-BE" altLang="nl-BE" sz="1350" dirty="0">
              <a:solidFill>
                <a:schemeClr val="tx1"/>
              </a:solidFill>
              <a:latin typeface="Arial" pitchFamily="34" charset="0"/>
              <a:cs typeface="Arial" pitchFamily="34" charset="0"/>
            </a:endParaRPr>
          </a:p>
        </p:txBody>
      </p:sp>
      <p:sp>
        <p:nvSpPr>
          <p:cNvPr id="131" name="Flowchart: Magnetic Disk 130"/>
          <p:cNvSpPr/>
          <p:nvPr/>
        </p:nvSpPr>
        <p:spPr>
          <a:xfrm>
            <a:off x="3613258" y="148071"/>
            <a:ext cx="1847165" cy="740547"/>
          </a:xfrm>
          <a:prstGeom prst="flowChartMagneticDisk">
            <a:avLst/>
          </a:prstGeom>
          <a:gradFill>
            <a:gsLst>
              <a:gs pos="0">
                <a:schemeClr val="accent5">
                  <a:lumMod val="20000"/>
                  <a:lumOff val="80000"/>
                </a:schemeClr>
              </a:gs>
              <a:gs pos="100000">
                <a:schemeClr val="accent5">
                  <a:lumMod val="75000"/>
                </a:schemeClr>
              </a:gs>
            </a:gsLst>
          </a:gradFill>
          <a:ln w="25400">
            <a:solidFill>
              <a:srgbClr val="0084A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BE" sz="1050"/>
          </a:p>
        </p:txBody>
      </p:sp>
      <p:sp>
        <p:nvSpPr>
          <p:cNvPr id="132" name="Text Box 43"/>
          <p:cNvSpPr txBox="1">
            <a:spLocks noChangeArrowheads="1"/>
          </p:cNvSpPr>
          <p:nvPr/>
        </p:nvSpPr>
        <p:spPr bwMode="auto">
          <a:xfrm>
            <a:off x="4021993" y="364943"/>
            <a:ext cx="1061256"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dirty="0" err="1">
                <a:solidFill>
                  <a:srgbClr val="000099"/>
                </a:solidFill>
                <a:latin typeface="Calibri" pitchFamily="34" charset="0"/>
                <a:cs typeface="Arial" pitchFamily="34" charset="0"/>
              </a:rPr>
              <a:t>Aphia</a:t>
            </a:r>
            <a:endParaRPr lang="nl-BE" altLang="nl-BE" sz="1050" dirty="0">
              <a:solidFill>
                <a:schemeClr val="tx1"/>
              </a:solidFill>
              <a:latin typeface="Arial" pitchFamily="34" charset="0"/>
              <a:cs typeface="Arial" pitchFamily="34" charset="0"/>
            </a:endParaRPr>
          </a:p>
        </p:txBody>
      </p:sp>
      <p:sp>
        <p:nvSpPr>
          <p:cNvPr id="130" name="Line 18"/>
          <p:cNvSpPr>
            <a:spLocks noChangeShapeType="1"/>
          </p:cNvSpPr>
          <p:nvPr/>
        </p:nvSpPr>
        <p:spPr bwMode="auto">
          <a:xfrm flipV="1">
            <a:off x="2220953" y="574952"/>
            <a:ext cx="1383535" cy="1103049"/>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4" name="TextBox 3"/>
          <p:cNvSpPr txBox="1"/>
          <p:nvPr/>
        </p:nvSpPr>
        <p:spPr>
          <a:xfrm>
            <a:off x="1175656" y="4184240"/>
            <a:ext cx="1574663" cy="415498"/>
          </a:xfrm>
          <a:prstGeom prst="rect">
            <a:avLst/>
          </a:prstGeom>
          <a:noFill/>
        </p:spPr>
        <p:txBody>
          <a:bodyPr wrap="square" rtlCol="0">
            <a:spAutoFit/>
          </a:bodyPr>
          <a:lstStyle/>
          <a:p>
            <a:r>
              <a:rPr lang="nl-BE" sz="1050" b="1" dirty="0" err="1"/>
              <a:t>WoRMS</a:t>
            </a:r>
            <a:r>
              <a:rPr lang="nl-BE" sz="1050" b="1" dirty="0"/>
              <a:t> </a:t>
            </a:r>
            <a:r>
              <a:rPr lang="nl-BE" sz="1050" b="1" dirty="0" err="1"/>
              <a:t>structure</a:t>
            </a:r>
            <a:endParaRPr lang="nl-BE" sz="1050" b="1" dirty="0"/>
          </a:p>
          <a:p>
            <a:r>
              <a:rPr lang="nl-BE" sz="1050" b="1" dirty="0"/>
              <a:t>An </a:t>
            </a:r>
            <a:r>
              <a:rPr lang="nl-BE" sz="1050" b="1" dirty="0" err="1"/>
              <a:t>example</a:t>
            </a:r>
            <a:r>
              <a:rPr lang="nl-BE" sz="1050" b="1" dirty="0"/>
              <a:t>…</a:t>
            </a:r>
          </a:p>
        </p:txBody>
      </p:sp>
      <p:sp>
        <p:nvSpPr>
          <p:cNvPr id="137" name="Text Box 43"/>
          <p:cNvSpPr txBox="1">
            <a:spLocks noChangeArrowheads="1"/>
          </p:cNvSpPr>
          <p:nvPr/>
        </p:nvSpPr>
        <p:spPr bwMode="auto">
          <a:xfrm>
            <a:off x="3613259" y="572762"/>
            <a:ext cx="1847164" cy="2100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050" b="1" i="1" dirty="0" err="1">
                <a:solidFill>
                  <a:srgbClr val="000099"/>
                </a:solidFill>
                <a:latin typeface="Calibri" pitchFamily="34" charset="0"/>
                <a:cs typeface="Arial" pitchFamily="34" charset="0"/>
              </a:rPr>
              <a:t>Haliclona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Soestella</a:t>
            </a:r>
            <a:r>
              <a:rPr lang="nl-NL" altLang="nl-BE" sz="1050" b="1" i="1" dirty="0">
                <a:solidFill>
                  <a:srgbClr val="000099"/>
                </a:solidFill>
                <a:latin typeface="Calibri" pitchFamily="34" charset="0"/>
                <a:cs typeface="Arial" pitchFamily="34" charset="0"/>
              </a:rPr>
              <a:t>) </a:t>
            </a:r>
            <a:r>
              <a:rPr lang="nl-NL" altLang="nl-BE" sz="1050" b="1" i="1" dirty="0" err="1">
                <a:solidFill>
                  <a:srgbClr val="000099"/>
                </a:solidFill>
                <a:latin typeface="Calibri" pitchFamily="34" charset="0"/>
                <a:cs typeface="Arial" pitchFamily="34" charset="0"/>
              </a:rPr>
              <a:t>xena</a:t>
            </a:r>
            <a:endParaRPr lang="nl-BE" altLang="nl-BE" sz="1050" i="1" dirty="0">
              <a:solidFill>
                <a:schemeClr val="tx1"/>
              </a:solidFill>
              <a:latin typeface="Arial" pitchFamily="34" charset="0"/>
              <a:cs typeface="Arial" pitchFamily="34" charset="0"/>
            </a:endParaRPr>
          </a:p>
        </p:txBody>
      </p:sp>
      <p:grpSp>
        <p:nvGrpSpPr>
          <p:cNvPr id="6" name="Group 5"/>
          <p:cNvGrpSpPr/>
          <p:nvPr/>
        </p:nvGrpSpPr>
        <p:grpSpPr>
          <a:xfrm>
            <a:off x="3613258" y="784962"/>
            <a:ext cx="1847165" cy="947613"/>
            <a:chOff x="3293678" y="1046616"/>
            <a:chExt cx="2462886" cy="1263484"/>
          </a:xfrm>
        </p:grpSpPr>
        <p:grpSp>
          <p:nvGrpSpPr>
            <p:cNvPr id="146" name="Group 145"/>
            <p:cNvGrpSpPr/>
            <p:nvPr/>
          </p:nvGrpSpPr>
          <p:grpSpPr>
            <a:xfrm>
              <a:off x="3293678" y="1046616"/>
              <a:ext cx="2462886" cy="1263484"/>
              <a:chOff x="3293678" y="1046616"/>
              <a:chExt cx="2462886" cy="1263484"/>
            </a:xfrm>
          </p:grpSpPr>
          <p:sp>
            <p:nvSpPr>
              <p:cNvPr id="68" name="AutoShape 2"/>
              <p:cNvSpPr>
                <a:spLocks noChangeArrowheads="1"/>
              </p:cNvSpPr>
              <p:nvPr/>
            </p:nvSpPr>
            <p:spPr bwMode="auto">
              <a:xfrm>
                <a:off x="3528863" y="1279704"/>
                <a:ext cx="2003616" cy="1030396"/>
              </a:xfrm>
              <a:prstGeom prst="can">
                <a:avLst>
                  <a:gd name="adj" fmla="val 25000"/>
                </a:avLst>
              </a:prstGeom>
              <a:solidFill>
                <a:srgbClr val="000099">
                  <a:alpha val="20000"/>
                </a:srgbClr>
              </a:solidFill>
              <a:ln w="19050">
                <a:solidFill>
                  <a:srgbClr val="000099"/>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9" name="Text Box 43"/>
              <p:cNvSpPr txBox="1">
                <a:spLocks noChangeArrowheads="1"/>
              </p:cNvSpPr>
              <p:nvPr/>
            </p:nvSpPr>
            <p:spPr bwMode="auto">
              <a:xfrm>
                <a:off x="3821218" y="1622669"/>
                <a:ext cx="1415006" cy="5860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1800" b="1" dirty="0" err="1">
                    <a:solidFill>
                      <a:srgbClr val="000099"/>
                    </a:solidFill>
                    <a:latin typeface="Calibri" pitchFamily="34" charset="0"/>
                    <a:cs typeface="Arial" pitchFamily="34" charset="0"/>
                  </a:rPr>
                  <a:t>WoRMS</a:t>
                </a:r>
                <a:endParaRPr lang="nl-BE" altLang="nl-BE" sz="1800" dirty="0">
                  <a:solidFill>
                    <a:schemeClr val="tx1"/>
                  </a:solidFill>
                  <a:latin typeface="Arial" pitchFamily="34" charset="0"/>
                  <a:cs typeface="Arial" pitchFamily="34" charset="0"/>
                </a:endParaRPr>
              </a:p>
            </p:txBody>
          </p:sp>
          <p:cxnSp>
            <p:nvCxnSpPr>
              <p:cNvPr id="138" name="Straight Connector 137"/>
              <p:cNvCxnSpPr/>
              <p:nvPr/>
            </p:nvCxnSpPr>
            <p:spPr>
              <a:xfrm>
                <a:off x="3293678" y="1056405"/>
                <a:ext cx="235185" cy="367145"/>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5560187" y="1046616"/>
                <a:ext cx="196377" cy="376933"/>
              </a:xfrm>
              <a:prstGeom prst="line">
                <a:avLst/>
              </a:prstGeom>
              <a:ln w="38100">
                <a:solidFill>
                  <a:srgbClr val="0084A1"/>
                </a:solidFill>
              </a:ln>
            </p:spPr>
            <p:style>
              <a:lnRef idx="2">
                <a:schemeClr val="accent1"/>
              </a:lnRef>
              <a:fillRef idx="0">
                <a:schemeClr val="accent1"/>
              </a:fillRef>
              <a:effectRef idx="1">
                <a:schemeClr val="accent1"/>
              </a:effectRef>
              <a:fontRef idx="minor">
                <a:schemeClr val="tx1"/>
              </a:fontRef>
            </p:style>
          </p:cxnSp>
        </p:grpSp>
        <p:pic>
          <p:nvPicPr>
            <p:cNvPr id="3074"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66970" y="1494954"/>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1364062" y="1262819"/>
            <a:ext cx="2569814" cy="2121531"/>
            <a:chOff x="294749" y="1683759"/>
            <a:chExt cx="3426419" cy="2828708"/>
          </a:xfrm>
        </p:grpSpPr>
        <p:grpSp>
          <p:nvGrpSpPr>
            <p:cNvPr id="3" name="Group 2"/>
            <p:cNvGrpSpPr/>
            <p:nvPr/>
          </p:nvGrpSpPr>
          <p:grpSpPr>
            <a:xfrm>
              <a:off x="294749" y="1683759"/>
              <a:ext cx="3426419" cy="2828708"/>
              <a:chOff x="294749" y="1683759"/>
              <a:chExt cx="3426419" cy="2828708"/>
            </a:xfrm>
          </p:grpSpPr>
          <p:grpSp>
            <p:nvGrpSpPr>
              <p:cNvPr id="142" name="Group 141"/>
              <p:cNvGrpSpPr/>
              <p:nvPr/>
            </p:nvGrpSpPr>
            <p:grpSpPr>
              <a:xfrm>
                <a:off x="294749" y="1809844"/>
                <a:ext cx="3426419" cy="2702623"/>
                <a:chOff x="294749" y="1809844"/>
                <a:chExt cx="3426419" cy="2702623"/>
              </a:xfrm>
            </p:grpSpPr>
            <p:sp>
              <p:nvSpPr>
                <p:cNvPr id="73" name="AutoShape 7"/>
                <p:cNvSpPr>
                  <a:spLocks noChangeArrowheads="1"/>
                </p:cNvSpPr>
                <p:nvPr/>
              </p:nvSpPr>
              <p:spPr bwMode="auto">
                <a:xfrm>
                  <a:off x="397399" y="2776571"/>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4" name="AutoShape 8"/>
                <p:cNvSpPr>
                  <a:spLocks noChangeArrowheads="1"/>
                </p:cNvSpPr>
                <p:nvPr/>
              </p:nvSpPr>
              <p:spPr bwMode="auto">
                <a:xfrm>
                  <a:off x="1913755" y="384334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5" name="AutoShape 9"/>
                <p:cNvSpPr>
                  <a:spLocks noChangeArrowheads="1"/>
                </p:cNvSpPr>
                <p:nvPr/>
              </p:nvSpPr>
              <p:spPr bwMode="auto">
                <a:xfrm>
                  <a:off x="1700659" y="3189769"/>
                  <a:ext cx="8848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6" name="AutoShape 10"/>
                <p:cNvSpPr>
                  <a:spLocks noChangeArrowheads="1"/>
                </p:cNvSpPr>
                <p:nvPr/>
              </p:nvSpPr>
              <p:spPr bwMode="auto">
                <a:xfrm>
                  <a:off x="632583" y="3444444"/>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2" name="AutoShape 16"/>
                <p:cNvSpPr>
                  <a:spLocks noChangeArrowheads="1"/>
                </p:cNvSpPr>
                <p:nvPr/>
              </p:nvSpPr>
              <p:spPr bwMode="auto">
                <a:xfrm>
                  <a:off x="294749" y="1942379"/>
                  <a:ext cx="2674088" cy="2548054"/>
                </a:xfrm>
                <a:prstGeom prst="roundRect">
                  <a:avLst>
                    <a:gd name="adj" fmla="val 16667"/>
                  </a:avLst>
                </a:prstGeom>
                <a:noFill/>
                <a:ln w="12700" algn="in">
                  <a:solidFill>
                    <a:srgbClr val="008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4" name="Line 18"/>
                <p:cNvSpPr>
                  <a:spLocks noChangeShapeType="1"/>
                </p:cNvSpPr>
                <p:nvPr/>
              </p:nvSpPr>
              <p:spPr bwMode="auto">
                <a:xfrm flipV="1">
                  <a:off x="1157526" y="1809844"/>
                  <a:ext cx="2371337" cy="986218"/>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5" name="Line 19"/>
                <p:cNvSpPr>
                  <a:spLocks noChangeShapeType="1"/>
                </p:cNvSpPr>
                <p:nvPr/>
              </p:nvSpPr>
              <p:spPr bwMode="auto">
                <a:xfrm flipV="1">
                  <a:off x="1186112" y="1986558"/>
                  <a:ext cx="2342751" cy="145788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6" name="Line 20"/>
                <p:cNvSpPr>
                  <a:spLocks noChangeShapeType="1"/>
                </p:cNvSpPr>
                <p:nvPr/>
              </p:nvSpPr>
              <p:spPr bwMode="auto">
                <a:xfrm flipV="1">
                  <a:off x="2247691" y="2177565"/>
                  <a:ext cx="1296764" cy="1017402"/>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7" name="Line 21"/>
                <p:cNvSpPr>
                  <a:spLocks noChangeShapeType="1"/>
                </p:cNvSpPr>
                <p:nvPr/>
              </p:nvSpPr>
              <p:spPr bwMode="auto">
                <a:xfrm flipV="1">
                  <a:off x="2601118" y="2237336"/>
                  <a:ext cx="1120050" cy="1620306"/>
                </a:xfrm>
                <a:prstGeom prst="line">
                  <a:avLst/>
                </a:prstGeom>
                <a:noFill/>
                <a:ln w="12700" algn="ctr">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6" name="Text Box 30"/>
                <p:cNvSpPr txBox="1">
                  <a:spLocks noChangeArrowheads="1"/>
                </p:cNvSpPr>
                <p:nvPr/>
              </p:nvSpPr>
              <p:spPr bwMode="auto">
                <a:xfrm>
                  <a:off x="296111" y="4279940"/>
                  <a:ext cx="1789289" cy="232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a:latin typeface="Calibri" pitchFamily="34" charset="0"/>
                      <a:cs typeface="Arial" pitchFamily="34" charset="0"/>
                    </a:rPr>
                    <a:t>Global species databases</a:t>
                  </a:r>
                  <a:endParaRPr lang="nl-BE" altLang="nl-BE" sz="1350" dirty="0">
                    <a:solidFill>
                      <a:schemeClr val="tx1"/>
                    </a:solidFill>
                    <a:latin typeface="Arial" pitchFamily="34" charset="0"/>
                    <a:cs typeface="Arial" pitchFamily="34" charset="0"/>
                  </a:endParaRPr>
                </a:p>
              </p:txBody>
            </p:sp>
            <p:sp>
              <p:nvSpPr>
                <p:cNvPr id="105" name="Text Box 39"/>
                <p:cNvSpPr txBox="1">
                  <a:spLocks noChangeArrowheads="1"/>
                </p:cNvSpPr>
                <p:nvPr/>
              </p:nvSpPr>
              <p:spPr bwMode="auto">
                <a:xfrm>
                  <a:off x="1348532" y="4020063"/>
                  <a:ext cx="441783"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8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0" name="Text Box 44"/>
                <p:cNvSpPr txBox="1">
                  <a:spLocks noChangeArrowheads="1"/>
                </p:cNvSpPr>
                <p:nvPr/>
              </p:nvSpPr>
              <p:spPr bwMode="auto">
                <a:xfrm>
                  <a:off x="405195" y="2981871"/>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Porifera</a:t>
                  </a:r>
                  <a:endParaRPr lang="nl-BE" altLang="nl-BE" sz="1350" dirty="0">
                    <a:solidFill>
                      <a:schemeClr val="tx1"/>
                    </a:solidFill>
                    <a:latin typeface="Arial" pitchFamily="34" charset="0"/>
                    <a:cs typeface="Arial" pitchFamily="34" charset="0"/>
                  </a:endParaRPr>
                </a:p>
              </p:txBody>
            </p:sp>
            <p:sp>
              <p:nvSpPr>
                <p:cNvPr id="111" name="Text Box 45"/>
                <p:cNvSpPr txBox="1">
                  <a:spLocks noChangeArrowheads="1"/>
                </p:cNvSpPr>
                <p:nvPr/>
              </p:nvSpPr>
              <p:spPr bwMode="auto">
                <a:xfrm>
                  <a:off x="641679" y="3664037"/>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Cetacea</a:t>
                  </a:r>
                  <a:endParaRPr lang="nl-BE" altLang="nl-BE" sz="1350">
                    <a:solidFill>
                      <a:schemeClr val="tx1"/>
                    </a:solidFill>
                    <a:latin typeface="Arial" pitchFamily="34" charset="0"/>
                    <a:cs typeface="Arial" pitchFamily="34" charset="0"/>
                  </a:endParaRPr>
                </a:p>
              </p:txBody>
            </p:sp>
            <p:sp>
              <p:nvSpPr>
                <p:cNvPr id="112" name="Text Box 46"/>
                <p:cNvSpPr txBox="1">
                  <a:spLocks noChangeArrowheads="1"/>
                </p:cNvSpPr>
                <p:nvPr/>
              </p:nvSpPr>
              <p:spPr bwMode="auto">
                <a:xfrm>
                  <a:off x="1701959" y="3400266"/>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Polychaeta</a:t>
                  </a:r>
                  <a:endParaRPr lang="nl-BE" altLang="nl-BE" sz="1350">
                    <a:solidFill>
                      <a:schemeClr val="tx1"/>
                    </a:solidFill>
                    <a:latin typeface="Arial" pitchFamily="34" charset="0"/>
                    <a:cs typeface="Arial" pitchFamily="34" charset="0"/>
                  </a:endParaRPr>
                </a:p>
              </p:txBody>
            </p:sp>
            <p:sp>
              <p:nvSpPr>
                <p:cNvPr id="113" name="Text Box 47"/>
                <p:cNvSpPr txBox="1">
                  <a:spLocks noChangeArrowheads="1"/>
                </p:cNvSpPr>
                <p:nvPr/>
              </p:nvSpPr>
              <p:spPr bwMode="auto">
                <a:xfrm>
                  <a:off x="1908557" y="4048649"/>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Hydrozoa</a:t>
                  </a:r>
                  <a:endParaRPr lang="nl-BE" altLang="nl-BE" sz="1350">
                    <a:solidFill>
                      <a:schemeClr val="tx1"/>
                    </a:solidFill>
                    <a:latin typeface="Arial" pitchFamily="34" charset="0"/>
                    <a:cs typeface="Arial" pitchFamily="34" charset="0"/>
                  </a:endParaRPr>
                </a:p>
              </p:txBody>
            </p:sp>
          </p:grpSp>
          <p:grpSp>
            <p:nvGrpSpPr>
              <p:cNvPr id="2" name="Group 1"/>
              <p:cNvGrpSpPr/>
              <p:nvPr/>
            </p:nvGrpSpPr>
            <p:grpSpPr>
              <a:xfrm>
                <a:off x="535221" y="1683759"/>
                <a:ext cx="2993642" cy="895309"/>
                <a:chOff x="535221" y="1683759"/>
                <a:chExt cx="2993642" cy="895309"/>
              </a:xfrm>
            </p:grpSpPr>
            <p:sp>
              <p:nvSpPr>
                <p:cNvPr id="127" name="AutoShape 7"/>
                <p:cNvSpPr>
                  <a:spLocks noChangeArrowheads="1"/>
                </p:cNvSpPr>
                <p:nvPr/>
              </p:nvSpPr>
              <p:spPr bwMode="auto">
                <a:xfrm>
                  <a:off x="535221" y="2004749"/>
                  <a:ext cx="883566" cy="574319"/>
                </a:xfrm>
                <a:prstGeom prst="can">
                  <a:avLst>
                    <a:gd name="adj" fmla="val 25000"/>
                  </a:avLst>
                </a:prstGeom>
                <a:solidFill>
                  <a:srgbClr val="008080">
                    <a:alpha val="20000"/>
                  </a:srgbClr>
                </a:solidFill>
                <a:ln w="12700" algn="ctr">
                  <a:solidFill>
                    <a:srgbClr val="008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28" name="Text Box 44"/>
                <p:cNvSpPr txBox="1">
                  <a:spLocks noChangeArrowheads="1"/>
                </p:cNvSpPr>
                <p:nvPr/>
              </p:nvSpPr>
              <p:spPr bwMode="auto">
                <a:xfrm>
                  <a:off x="536813" y="2126343"/>
                  <a:ext cx="884865" cy="4079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Mollusca</a:t>
                  </a:r>
                </a:p>
                <a:p>
                  <a:pPr algn="ctr" defTabSz="685800" fontAlgn="base">
                    <a:spcBef>
                      <a:spcPct val="0"/>
                    </a:spcBef>
                    <a:spcAft>
                      <a:spcPct val="0"/>
                    </a:spcAft>
                    <a:buClrTx/>
                  </a:pPr>
                  <a:r>
                    <a:rPr lang="nl-NL" altLang="nl-BE" sz="900" dirty="0">
                      <a:latin typeface="Calibri" pitchFamily="34" charset="0"/>
                      <a:cs typeface="Arial" pitchFamily="34" charset="0"/>
                    </a:rPr>
                    <a:t>Base</a:t>
                  </a:r>
                  <a:endParaRPr lang="nl-BE" altLang="nl-BE" sz="1350" dirty="0">
                    <a:solidFill>
                      <a:schemeClr val="tx1"/>
                    </a:solidFill>
                    <a:latin typeface="Arial" pitchFamily="34" charset="0"/>
                    <a:cs typeface="Arial" pitchFamily="34" charset="0"/>
                  </a:endParaRPr>
                </a:p>
              </p:txBody>
            </p:sp>
            <p:sp>
              <p:nvSpPr>
                <p:cNvPr id="129" name="Line 18"/>
                <p:cNvSpPr>
                  <a:spLocks noChangeShapeType="1"/>
                </p:cNvSpPr>
                <p:nvPr/>
              </p:nvSpPr>
              <p:spPr bwMode="auto">
                <a:xfrm flipV="1">
                  <a:off x="1421678" y="1683759"/>
                  <a:ext cx="2107185" cy="556423"/>
                </a:xfrm>
                <a:prstGeom prst="line">
                  <a:avLst/>
                </a:prstGeom>
                <a:noFill/>
                <a:ln w="12700">
                  <a:solidFill>
                    <a:srgbClr val="0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0"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89113" y="2581030"/>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4817768" y="1622454"/>
            <a:ext cx="2902151" cy="2143951"/>
            <a:chOff x="4899690" y="2163271"/>
            <a:chExt cx="3869535" cy="2858601"/>
          </a:xfrm>
        </p:grpSpPr>
        <p:grpSp>
          <p:nvGrpSpPr>
            <p:cNvPr id="143" name="Group 142"/>
            <p:cNvGrpSpPr/>
            <p:nvPr/>
          </p:nvGrpSpPr>
          <p:grpSpPr>
            <a:xfrm>
              <a:off x="4899690" y="2163271"/>
              <a:ext cx="3869535" cy="2858601"/>
              <a:chOff x="4899690" y="2163271"/>
              <a:chExt cx="3869535" cy="2858601"/>
            </a:xfrm>
          </p:grpSpPr>
          <p:sp>
            <p:nvSpPr>
              <p:cNvPr id="69" name="AutoShape 3"/>
              <p:cNvSpPr>
                <a:spLocks noChangeArrowheads="1"/>
              </p:cNvSpPr>
              <p:nvPr/>
            </p:nvSpPr>
            <p:spPr bwMode="auto">
              <a:xfrm>
                <a:off x="7616657" y="3285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0" name="AutoShape 4"/>
              <p:cNvSpPr>
                <a:spLocks noChangeArrowheads="1"/>
              </p:cNvSpPr>
              <p:nvPr/>
            </p:nvSpPr>
            <p:spPr bwMode="auto">
              <a:xfrm>
                <a:off x="6044429" y="4366993"/>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1" name="AutoShape 5"/>
              <p:cNvSpPr>
                <a:spLocks noChangeArrowheads="1"/>
              </p:cNvSpPr>
              <p:nvPr/>
            </p:nvSpPr>
            <p:spPr bwMode="auto">
              <a:xfrm>
                <a:off x="6201651" y="3693922"/>
                <a:ext cx="883566" cy="574319"/>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72" name="AutoShape 6"/>
              <p:cNvSpPr>
                <a:spLocks noChangeArrowheads="1"/>
              </p:cNvSpPr>
              <p:nvPr/>
            </p:nvSpPr>
            <p:spPr bwMode="auto">
              <a:xfrm>
                <a:off x="7380173" y="3949897"/>
                <a:ext cx="884865" cy="575618"/>
              </a:xfrm>
              <a:prstGeom prst="can">
                <a:avLst>
                  <a:gd name="adj" fmla="val 25000"/>
                </a:avLst>
              </a:prstGeom>
              <a:solidFill>
                <a:srgbClr val="800080">
                  <a:alpha val="20000"/>
                </a:srgbClr>
              </a:solidFill>
              <a:ln w="12700" algn="ctr">
                <a:solidFill>
                  <a:srgbClr val="800080"/>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8" name="Line 22"/>
              <p:cNvSpPr>
                <a:spLocks noChangeShapeType="1"/>
              </p:cNvSpPr>
              <p:nvPr/>
            </p:nvSpPr>
            <p:spPr bwMode="auto">
              <a:xfrm flipH="1" flipV="1">
                <a:off x="5518186" y="2163271"/>
                <a:ext cx="2519464" cy="1120052"/>
              </a:xfrm>
              <a:prstGeom prst="line">
                <a:avLst/>
              </a:prstGeom>
              <a:noFill/>
              <a:ln w="12700">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89" name="Line 23"/>
              <p:cNvSpPr>
                <a:spLocks noChangeShapeType="1"/>
              </p:cNvSpPr>
              <p:nvPr/>
            </p:nvSpPr>
            <p:spPr bwMode="auto">
              <a:xfrm flipH="1" flipV="1">
                <a:off x="5267410" y="2251628"/>
                <a:ext cx="2328458" cy="1708664"/>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0" name="Line 24"/>
              <p:cNvSpPr>
                <a:spLocks noChangeShapeType="1"/>
              </p:cNvSpPr>
              <p:nvPr/>
            </p:nvSpPr>
            <p:spPr bwMode="auto">
              <a:xfrm flipH="1" flipV="1">
                <a:off x="5060811" y="2281514"/>
                <a:ext cx="1208407" cy="1443593"/>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1" name="Line 25"/>
              <p:cNvSpPr>
                <a:spLocks noChangeShapeType="1"/>
              </p:cNvSpPr>
              <p:nvPr/>
            </p:nvSpPr>
            <p:spPr bwMode="auto">
              <a:xfrm flipH="1" flipV="1">
                <a:off x="4899690" y="2295807"/>
                <a:ext cx="1192815" cy="2106269"/>
              </a:xfrm>
              <a:prstGeom prst="line">
                <a:avLst/>
              </a:prstGeom>
              <a:noFill/>
              <a:ln w="12700" algn="ctr">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0" name="AutoShape 34"/>
              <p:cNvSpPr>
                <a:spLocks noChangeArrowheads="1"/>
              </p:cNvSpPr>
              <p:nvPr/>
            </p:nvSpPr>
            <p:spPr bwMode="auto">
              <a:xfrm>
                <a:off x="5871613" y="3223552"/>
                <a:ext cx="2754648" cy="1798320"/>
              </a:xfrm>
              <a:prstGeom prst="roundRect">
                <a:avLst>
                  <a:gd name="adj" fmla="val 16667"/>
                </a:avLst>
              </a:prstGeom>
              <a:noFill/>
              <a:ln w="12700" algn="in">
                <a:solidFill>
                  <a:srgbClr val="800080"/>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1" name="Text Box 35"/>
              <p:cNvSpPr txBox="1">
                <a:spLocks noChangeArrowheads="1"/>
              </p:cNvSpPr>
              <p:nvPr/>
            </p:nvSpPr>
            <p:spPr bwMode="auto">
              <a:xfrm>
                <a:off x="6896844" y="4793184"/>
                <a:ext cx="1872381" cy="228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Regional</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7" name="Text Box 41"/>
              <p:cNvSpPr txBox="1">
                <a:spLocks noChangeArrowheads="1"/>
              </p:cNvSpPr>
              <p:nvPr/>
            </p:nvSpPr>
            <p:spPr bwMode="auto">
              <a:xfrm>
                <a:off x="7094313" y="4578789"/>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800080"/>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18" name="Text Box 52"/>
              <p:cNvSpPr txBox="1">
                <a:spLocks noChangeArrowheads="1"/>
              </p:cNvSpPr>
              <p:nvPr/>
            </p:nvSpPr>
            <p:spPr bwMode="auto">
              <a:xfrm>
                <a:off x="7389268" y="4166891"/>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ERMS</a:t>
                </a:r>
                <a:endParaRPr lang="nl-BE" altLang="nl-BE" sz="1350">
                  <a:solidFill>
                    <a:schemeClr val="tx1"/>
                  </a:solidFill>
                  <a:latin typeface="Arial" pitchFamily="34" charset="0"/>
                  <a:cs typeface="Arial" pitchFamily="34" charset="0"/>
                </a:endParaRPr>
              </a:p>
            </p:txBody>
          </p:sp>
          <p:sp>
            <p:nvSpPr>
              <p:cNvPr id="119" name="Text Box 53"/>
              <p:cNvSpPr txBox="1">
                <a:spLocks noChangeArrowheads="1"/>
              </p:cNvSpPr>
              <p:nvPr/>
            </p:nvSpPr>
            <p:spPr bwMode="auto">
              <a:xfrm>
                <a:off x="6210747" y="3899222"/>
                <a:ext cx="883566"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AfReMaS</a:t>
                </a:r>
                <a:endParaRPr lang="nl-BE" altLang="nl-BE" sz="1350" dirty="0">
                  <a:solidFill>
                    <a:schemeClr val="tx1"/>
                  </a:solidFill>
                  <a:latin typeface="Arial" pitchFamily="34" charset="0"/>
                  <a:cs typeface="Arial" pitchFamily="34" charset="0"/>
                </a:endParaRPr>
              </a:p>
            </p:txBody>
          </p:sp>
          <p:sp>
            <p:nvSpPr>
              <p:cNvPr id="120" name="Text Box 54"/>
              <p:cNvSpPr txBox="1">
                <a:spLocks noChangeArrowheads="1"/>
              </p:cNvSpPr>
              <p:nvPr/>
            </p:nvSpPr>
            <p:spPr bwMode="auto">
              <a:xfrm>
                <a:off x="6041830" y="4585286"/>
                <a:ext cx="883566" cy="2351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RAMS</a:t>
                </a:r>
                <a:endParaRPr lang="nl-BE" altLang="nl-BE" sz="1350">
                  <a:solidFill>
                    <a:schemeClr val="tx1"/>
                  </a:solidFill>
                  <a:latin typeface="Arial" pitchFamily="34" charset="0"/>
                  <a:cs typeface="Arial" pitchFamily="34" charset="0"/>
                </a:endParaRPr>
              </a:p>
            </p:txBody>
          </p:sp>
          <p:sp>
            <p:nvSpPr>
              <p:cNvPr id="121" name="Text Box 55"/>
              <p:cNvSpPr txBox="1">
                <a:spLocks noChangeArrowheads="1"/>
              </p:cNvSpPr>
              <p:nvPr/>
            </p:nvSpPr>
            <p:spPr bwMode="auto">
              <a:xfrm>
                <a:off x="7624453" y="3513311"/>
                <a:ext cx="884865"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a:latin typeface="Calibri" pitchFamily="34" charset="0"/>
                    <a:cs typeface="Arial" pitchFamily="34" charset="0"/>
                  </a:rPr>
                  <a:t>CaRMS</a:t>
                </a:r>
                <a:endParaRPr lang="nl-BE" altLang="nl-BE" sz="1350">
                  <a:solidFill>
                    <a:schemeClr val="tx1"/>
                  </a:solidFill>
                  <a:latin typeface="Arial" pitchFamily="34" charset="0"/>
                  <a:cs typeface="Arial" pitchFamily="34" charset="0"/>
                </a:endParaRPr>
              </a:p>
            </p:txBody>
          </p:sp>
        </p:grpSp>
        <p:pic>
          <p:nvPicPr>
            <p:cNvPr id="141"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988201" y="3934082"/>
              <a:ext cx="668317" cy="668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292360" y="745867"/>
            <a:ext cx="2629446" cy="1153351"/>
            <a:chOff x="5532480" y="994489"/>
            <a:chExt cx="3505928" cy="1537801"/>
          </a:xfrm>
        </p:grpSpPr>
        <p:grpSp>
          <p:nvGrpSpPr>
            <p:cNvPr id="147" name="Group 146"/>
            <p:cNvGrpSpPr/>
            <p:nvPr/>
          </p:nvGrpSpPr>
          <p:grpSpPr>
            <a:xfrm>
              <a:off x="5532480" y="994489"/>
              <a:ext cx="3114571" cy="1537801"/>
              <a:chOff x="5532480" y="994489"/>
              <a:chExt cx="3114571" cy="1537801"/>
            </a:xfrm>
          </p:grpSpPr>
          <p:sp>
            <p:nvSpPr>
              <p:cNvPr id="133" name="AutoShape 32"/>
              <p:cNvSpPr>
                <a:spLocks noChangeArrowheads="1"/>
              </p:cNvSpPr>
              <p:nvPr/>
            </p:nvSpPr>
            <p:spPr bwMode="auto">
              <a:xfrm>
                <a:off x="7659575" y="1056405"/>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nvGrpSpPr>
              <p:cNvPr id="144" name="Group 143"/>
              <p:cNvGrpSpPr/>
              <p:nvPr/>
            </p:nvGrpSpPr>
            <p:grpSpPr>
              <a:xfrm>
                <a:off x="5532480" y="994489"/>
                <a:ext cx="3114571" cy="1537801"/>
                <a:chOff x="5532480" y="994489"/>
                <a:chExt cx="3114571" cy="1537801"/>
              </a:xfrm>
            </p:grpSpPr>
            <p:sp>
              <p:nvSpPr>
                <p:cNvPr id="83" name="AutoShape 17"/>
                <p:cNvSpPr>
                  <a:spLocks noChangeArrowheads="1"/>
                </p:cNvSpPr>
                <p:nvPr/>
              </p:nvSpPr>
              <p:spPr bwMode="auto">
                <a:xfrm>
                  <a:off x="6466721" y="994489"/>
                  <a:ext cx="2180330" cy="1537801"/>
                </a:xfrm>
                <a:prstGeom prst="roundRect">
                  <a:avLst>
                    <a:gd name="adj" fmla="val 16667"/>
                  </a:avLst>
                </a:prstGeom>
                <a:noFill/>
                <a:ln w="12700" algn="in">
                  <a:solidFill>
                    <a:srgbClr val="0099CC"/>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8" name="AutoShape 32"/>
                <p:cNvSpPr>
                  <a:spLocks noChangeArrowheads="1"/>
                </p:cNvSpPr>
                <p:nvPr/>
              </p:nvSpPr>
              <p:spPr bwMode="auto">
                <a:xfrm>
                  <a:off x="6613549" y="1423550"/>
                  <a:ext cx="883566" cy="479849"/>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99" name="AutoShape 33"/>
                <p:cNvSpPr>
                  <a:spLocks noChangeArrowheads="1"/>
                </p:cNvSpPr>
                <p:nvPr/>
              </p:nvSpPr>
              <p:spPr bwMode="auto">
                <a:xfrm>
                  <a:off x="7627052" y="1809844"/>
                  <a:ext cx="883566" cy="482065"/>
                </a:xfrm>
                <a:prstGeom prst="can">
                  <a:avLst>
                    <a:gd name="adj" fmla="val 25000"/>
                  </a:avLst>
                </a:prstGeom>
                <a:solidFill>
                  <a:srgbClr val="0099CC">
                    <a:alpha val="20000"/>
                  </a:srgbClr>
                </a:solidFill>
                <a:ln w="12700" algn="ctr">
                  <a:solidFill>
                    <a:srgbClr val="0099CC"/>
                  </a:solidFill>
                  <a:round/>
                  <a:headEnd/>
                  <a:tailEnd/>
                </a:ln>
                <a:effectLst/>
                <a:extLs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2" name="Text Box 36"/>
                <p:cNvSpPr txBox="1">
                  <a:spLocks noChangeArrowheads="1"/>
                </p:cNvSpPr>
                <p:nvPr/>
              </p:nvSpPr>
              <p:spPr bwMode="auto">
                <a:xfrm>
                  <a:off x="6556566" y="2295806"/>
                  <a:ext cx="2006007"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dirty="0" err="1">
                      <a:latin typeface="Calibri" pitchFamily="34" charset="0"/>
                      <a:cs typeface="Arial" pitchFamily="34" charset="0"/>
                    </a:rPr>
                    <a:t>Thematic</a:t>
                  </a:r>
                  <a:r>
                    <a:rPr lang="nl-NL" altLang="nl-BE" sz="900" b="1" dirty="0">
                      <a:latin typeface="Calibri" pitchFamily="34" charset="0"/>
                      <a:cs typeface="Arial" pitchFamily="34" charset="0"/>
                    </a:rPr>
                    <a:t> species databases</a:t>
                  </a:r>
                  <a:endParaRPr lang="nl-BE" altLang="nl-BE" sz="1350" dirty="0">
                    <a:solidFill>
                      <a:schemeClr val="tx1"/>
                    </a:solidFill>
                    <a:latin typeface="Arial" pitchFamily="34" charset="0"/>
                    <a:cs typeface="Arial" pitchFamily="34" charset="0"/>
                  </a:endParaRPr>
                </a:p>
              </p:txBody>
            </p:sp>
            <p:sp>
              <p:nvSpPr>
                <p:cNvPr id="103" name="Line 37"/>
                <p:cNvSpPr>
                  <a:spLocks noChangeShapeType="1"/>
                </p:cNvSpPr>
                <p:nvPr/>
              </p:nvSpPr>
              <p:spPr bwMode="auto">
                <a:xfrm flipH="1">
                  <a:off x="5532480" y="1639582"/>
                  <a:ext cx="1075872" cy="88357"/>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4" name="Line 38"/>
                <p:cNvSpPr>
                  <a:spLocks noChangeShapeType="1"/>
                </p:cNvSpPr>
                <p:nvPr/>
              </p:nvSpPr>
              <p:spPr bwMode="auto">
                <a:xfrm flipH="1" flipV="1">
                  <a:off x="5532480" y="1809844"/>
                  <a:ext cx="2091974" cy="265070"/>
                </a:xfrm>
                <a:prstGeom prst="line">
                  <a:avLst/>
                </a:prstGeom>
                <a:noFill/>
                <a:ln w="12700" algn="ctr">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sp>
              <p:nvSpPr>
                <p:cNvPr id="108" name="Text Box 42"/>
                <p:cNvSpPr txBox="1">
                  <a:spLocks noChangeArrowheads="1"/>
                </p:cNvSpPr>
                <p:nvPr/>
              </p:nvSpPr>
              <p:spPr bwMode="auto">
                <a:xfrm>
                  <a:off x="6652530" y="2045030"/>
                  <a:ext cx="441783"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defTabSz="685800" fontAlgn="base">
                    <a:spcBef>
                      <a:spcPct val="0"/>
                    </a:spcBef>
                    <a:spcAft>
                      <a:spcPct val="0"/>
                    </a:spcAft>
                    <a:buClrTx/>
                  </a:pPr>
                  <a:r>
                    <a:rPr lang="nl-NL" altLang="nl-BE" sz="900" b="1">
                      <a:solidFill>
                        <a:srgbClr val="0099CC"/>
                      </a:solidFill>
                      <a:latin typeface="Calibri" pitchFamily="34" charset="0"/>
                      <a:cs typeface="Arial" pitchFamily="34" charset="0"/>
                    </a:rPr>
                    <a:t>...</a:t>
                  </a:r>
                  <a:endParaRPr lang="nl-BE" altLang="nl-BE" sz="1350">
                    <a:solidFill>
                      <a:schemeClr val="tx1"/>
                    </a:solidFill>
                    <a:latin typeface="Arial" pitchFamily="34" charset="0"/>
                    <a:cs typeface="Arial" pitchFamily="34" charset="0"/>
                  </a:endParaRPr>
                </a:p>
              </p:txBody>
            </p:sp>
            <p:sp>
              <p:nvSpPr>
                <p:cNvPr id="122" name="Text Box 56"/>
                <p:cNvSpPr txBox="1">
                  <a:spLocks noChangeArrowheads="1"/>
                </p:cNvSpPr>
                <p:nvPr/>
              </p:nvSpPr>
              <p:spPr bwMode="auto">
                <a:xfrm>
                  <a:off x="6617447" y="1608408"/>
                  <a:ext cx="883566" cy="23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a:latin typeface="Calibri" pitchFamily="34" charset="0"/>
                      <a:cs typeface="Arial" pitchFamily="34" charset="0"/>
                    </a:rPr>
                    <a:t>HAB</a:t>
                  </a:r>
                  <a:endParaRPr lang="nl-BE" altLang="nl-BE" sz="1350" dirty="0">
                    <a:solidFill>
                      <a:schemeClr val="tx1"/>
                    </a:solidFill>
                    <a:latin typeface="Arial" pitchFamily="34" charset="0"/>
                    <a:cs typeface="Arial" pitchFamily="34" charset="0"/>
                  </a:endParaRPr>
                </a:p>
              </p:txBody>
            </p:sp>
            <p:sp>
              <p:nvSpPr>
                <p:cNvPr id="123" name="Text Box 57"/>
                <p:cNvSpPr txBox="1">
                  <a:spLocks noChangeArrowheads="1"/>
                </p:cNvSpPr>
                <p:nvPr/>
              </p:nvSpPr>
              <p:spPr bwMode="auto">
                <a:xfrm>
                  <a:off x="7624453" y="2009915"/>
                  <a:ext cx="884865" cy="236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NL" altLang="nl-BE" sz="900" dirty="0" err="1">
                      <a:latin typeface="Calibri" pitchFamily="34" charset="0"/>
                      <a:cs typeface="Arial" pitchFamily="34" charset="0"/>
                    </a:rPr>
                    <a:t>WoRDSS</a:t>
                  </a:r>
                  <a:endParaRPr lang="nl-BE" altLang="nl-BE" sz="1350" dirty="0">
                    <a:solidFill>
                      <a:schemeClr val="tx1"/>
                    </a:solidFill>
                    <a:latin typeface="Arial" pitchFamily="34" charset="0"/>
                    <a:cs typeface="Arial" pitchFamily="34" charset="0"/>
                  </a:endParaRPr>
                </a:p>
              </p:txBody>
            </p:sp>
            <p:sp>
              <p:nvSpPr>
                <p:cNvPr id="134" name="Text Box 56"/>
                <p:cNvSpPr txBox="1">
                  <a:spLocks noChangeArrowheads="1"/>
                </p:cNvSpPr>
                <p:nvPr/>
              </p:nvSpPr>
              <p:spPr bwMode="auto">
                <a:xfrm>
                  <a:off x="7663473" y="1199699"/>
                  <a:ext cx="883566" cy="3169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pPr algn="ctr" defTabSz="685800" fontAlgn="base">
                    <a:spcBef>
                      <a:spcPct val="0"/>
                    </a:spcBef>
                    <a:spcAft>
                      <a:spcPct val="0"/>
                    </a:spcAft>
                    <a:buClrTx/>
                  </a:pPr>
                  <a:r>
                    <a:rPr lang="nl-BE" altLang="nl-BE" sz="900" dirty="0" err="1">
                      <a:solidFill>
                        <a:schemeClr val="tx1"/>
                      </a:solidFill>
                      <a:latin typeface="Arial" pitchFamily="34" charset="0"/>
                      <a:cs typeface="Arial" pitchFamily="34" charset="0"/>
                    </a:rPr>
                    <a:t>Introduced</a:t>
                  </a:r>
                  <a:endParaRPr lang="nl-BE" altLang="nl-BE" sz="900" dirty="0">
                    <a:solidFill>
                      <a:schemeClr val="tx1"/>
                    </a:solidFill>
                    <a:latin typeface="Arial" pitchFamily="34" charset="0"/>
                    <a:cs typeface="Arial" pitchFamily="34" charset="0"/>
                  </a:endParaRPr>
                </a:p>
              </p:txBody>
            </p:sp>
            <p:sp>
              <p:nvSpPr>
                <p:cNvPr id="135" name="Line 37"/>
                <p:cNvSpPr>
                  <a:spLocks noChangeShapeType="1"/>
                </p:cNvSpPr>
                <p:nvPr/>
              </p:nvSpPr>
              <p:spPr bwMode="auto">
                <a:xfrm flipH="1">
                  <a:off x="5560187" y="1279710"/>
                  <a:ext cx="2099387" cy="184994"/>
                </a:xfrm>
                <a:prstGeom prst="line">
                  <a:avLst/>
                </a:prstGeom>
                <a:noFill/>
                <a:ln w="12700">
                  <a:solidFill>
                    <a:srgbClr val="0099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27432" tIns="27432" rIns="27432" bIns="27432" numCol="1" anchor="t" anchorCtr="0" compatLnSpc="1">
                  <a:prstTxWarp prst="textNoShape">
                    <a:avLst/>
                  </a:prstTxWarp>
                </a:bodyPr>
                <a:lstStyle/>
                <a:p>
                  <a:endParaRPr lang="nl-BE" sz="1050"/>
                </a:p>
              </p:txBody>
            </p:sp>
          </p:grpSp>
        </p:grpSp>
        <p:pic>
          <p:nvPicPr>
            <p:cNvPr id="149" name="Picture 2" descr="https://encrypted-tbn0.gstatic.com/images?q=tbn:ANd9GcRs-Klx80rfgO6TZdbNLMiZ8jovMvCRsNqPuvAe-9S5yRVe8k20">
              <a:hlinkClick r:id="rId3"/>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370091" y="1134031"/>
              <a:ext cx="668317" cy="668317"/>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Haliclona xena "/>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7859" y="200965"/>
            <a:ext cx="1617739" cy="1074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6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BE" dirty="0" err="1"/>
              <a:t>Relationship</a:t>
            </a:r>
            <a:r>
              <a:rPr lang="nl-BE" dirty="0"/>
              <a:t> of </a:t>
            </a:r>
            <a:r>
              <a:rPr lang="nl-BE" dirty="0" err="1"/>
              <a:t>Aphia</a:t>
            </a:r>
            <a:r>
              <a:rPr lang="nl-BE" dirty="0"/>
              <a:t> </a:t>
            </a:r>
            <a:r>
              <a:rPr lang="nl-BE" dirty="0" err="1"/>
              <a:t>with</a:t>
            </a:r>
            <a:r>
              <a:rPr lang="nl-BE" dirty="0"/>
              <a:t> </a:t>
            </a:r>
            <a:r>
              <a:rPr lang="nl-BE" dirty="0" err="1"/>
              <a:t>other</a:t>
            </a:r>
            <a:r>
              <a:rPr lang="nl-BE" dirty="0"/>
              <a:t> systems &amp; </a:t>
            </a:r>
            <a:r>
              <a:rPr lang="nl-BE" dirty="0" err="1"/>
              <a:t>projects</a:t>
            </a:r>
            <a:endParaRPr lang="nl-BE" dirty="0"/>
          </a:p>
        </p:txBody>
      </p:sp>
      <p:pic>
        <p:nvPicPr>
          <p:cNvPr id="4" name="Picture 2" descr="S:\datac\Taxdbs\WoRMS\Misc\publications\JMSE_special issue_2015\figures\Figure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778" y="798100"/>
            <a:ext cx="5026176" cy="38497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229224" y="2587161"/>
            <a:ext cx="1367112" cy="1951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Rectangle 5"/>
          <p:cNvSpPr/>
          <p:nvPr/>
        </p:nvSpPr>
        <p:spPr>
          <a:xfrm>
            <a:off x="4143128" y="2602639"/>
            <a:ext cx="2099883" cy="1912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7" name="Rectangle 6"/>
          <p:cNvSpPr/>
          <p:nvPr/>
        </p:nvSpPr>
        <p:spPr>
          <a:xfrm>
            <a:off x="2573779" y="2595922"/>
            <a:ext cx="1403810" cy="2051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8" name="Rectangle 7"/>
          <p:cNvSpPr/>
          <p:nvPr/>
        </p:nvSpPr>
        <p:spPr>
          <a:xfrm>
            <a:off x="2985444" y="866742"/>
            <a:ext cx="1172028" cy="11103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9" name="Rectangle 8"/>
          <p:cNvSpPr/>
          <p:nvPr/>
        </p:nvSpPr>
        <p:spPr>
          <a:xfrm>
            <a:off x="3977934" y="961213"/>
            <a:ext cx="1172028" cy="314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0" name="TextBox 9"/>
          <p:cNvSpPr txBox="1"/>
          <p:nvPr/>
        </p:nvSpPr>
        <p:spPr>
          <a:xfrm>
            <a:off x="2568817" y="4677984"/>
            <a:ext cx="5027519" cy="507831"/>
          </a:xfrm>
          <a:prstGeom prst="rect">
            <a:avLst/>
          </a:prstGeom>
          <a:noFill/>
        </p:spPr>
        <p:txBody>
          <a:bodyPr wrap="square" rtlCol="0">
            <a:spAutoFit/>
          </a:bodyPr>
          <a:lstStyle/>
          <a:p>
            <a:r>
              <a:rPr lang="nl-BE" sz="900" dirty="0"/>
              <a:t>Source: </a:t>
            </a:r>
            <a:r>
              <a:rPr lang="nl-BE" sz="900" dirty="0" err="1"/>
              <a:t>Vandepitte</a:t>
            </a:r>
            <a:r>
              <a:rPr lang="nl-BE" sz="900" dirty="0"/>
              <a:t> </a:t>
            </a:r>
            <a:r>
              <a:rPr lang="nl-BE" sz="900" i="1" dirty="0"/>
              <a:t>et al.</a:t>
            </a:r>
            <a:r>
              <a:rPr lang="nl-BE" sz="900" dirty="0"/>
              <a:t> (2015). How </a:t>
            </a:r>
            <a:r>
              <a:rPr lang="nl-BE" sz="900" dirty="0" err="1"/>
              <a:t>Aphia</a:t>
            </a:r>
            <a:r>
              <a:rPr lang="nl-BE" sz="900" dirty="0"/>
              <a:t> – </a:t>
            </a:r>
            <a:r>
              <a:rPr lang="nl-BE" sz="900" dirty="0" err="1"/>
              <a:t>the</a:t>
            </a:r>
            <a:r>
              <a:rPr lang="nl-BE" sz="900" dirty="0"/>
              <a:t> platform </a:t>
            </a:r>
            <a:r>
              <a:rPr lang="nl-BE" sz="900" dirty="0" err="1"/>
              <a:t>behind</a:t>
            </a:r>
            <a:r>
              <a:rPr lang="nl-BE" sz="900" dirty="0"/>
              <a:t> </a:t>
            </a:r>
            <a:r>
              <a:rPr lang="nl-BE" sz="900" dirty="0" err="1"/>
              <a:t>several</a:t>
            </a:r>
            <a:r>
              <a:rPr lang="nl-BE" sz="900" dirty="0"/>
              <a:t> online </a:t>
            </a:r>
            <a:r>
              <a:rPr lang="nl-BE" sz="900" dirty="0" err="1"/>
              <a:t>and</a:t>
            </a:r>
            <a:r>
              <a:rPr lang="nl-BE" sz="900" dirty="0"/>
              <a:t> </a:t>
            </a:r>
            <a:r>
              <a:rPr lang="nl-BE" sz="900" dirty="0" err="1"/>
              <a:t>taxonomically</a:t>
            </a:r>
            <a:r>
              <a:rPr lang="nl-BE" sz="900" dirty="0"/>
              <a:t> </a:t>
            </a:r>
            <a:r>
              <a:rPr lang="nl-BE" sz="900" dirty="0" err="1"/>
              <a:t>oriented</a:t>
            </a:r>
            <a:r>
              <a:rPr lang="nl-BE" sz="900" dirty="0"/>
              <a:t> databases – </a:t>
            </a:r>
            <a:r>
              <a:rPr lang="nl-BE" sz="900" dirty="0" err="1"/>
              <a:t>can</a:t>
            </a:r>
            <a:r>
              <a:rPr lang="nl-BE" sz="900" dirty="0"/>
              <a:t> serve </a:t>
            </a:r>
            <a:r>
              <a:rPr lang="nl-BE" sz="900" dirty="0" err="1"/>
              <a:t>both</a:t>
            </a:r>
            <a:r>
              <a:rPr lang="nl-BE" sz="900" dirty="0"/>
              <a:t> </a:t>
            </a:r>
            <a:r>
              <a:rPr lang="nl-BE" sz="900" dirty="0" err="1"/>
              <a:t>the</a:t>
            </a:r>
            <a:r>
              <a:rPr lang="nl-BE" sz="900" dirty="0"/>
              <a:t> </a:t>
            </a:r>
            <a:r>
              <a:rPr lang="nl-BE" sz="900" dirty="0" err="1"/>
              <a:t>taxonomic</a:t>
            </a:r>
            <a:r>
              <a:rPr lang="nl-BE" sz="900" dirty="0"/>
              <a:t> community </a:t>
            </a:r>
            <a:r>
              <a:rPr lang="nl-BE" sz="900" dirty="0" err="1"/>
              <a:t>and</a:t>
            </a:r>
            <a:r>
              <a:rPr lang="nl-BE" sz="900" dirty="0"/>
              <a:t> </a:t>
            </a:r>
            <a:r>
              <a:rPr lang="nl-BE" sz="900" dirty="0" err="1"/>
              <a:t>the</a:t>
            </a:r>
            <a:r>
              <a:rPr lang="nl-BE" sz="900" dirty="0"/>
              <a:t> field of </a:t>
            </a:r>
            <a:r>
              <a:rPr lang="nl-BE" sz="900" dirty="0" err="1"/>
              <a:t>biodiversity</a:t>
            </a:r>
            <a:r>
              <a:rPr lang="nl-BE" sz="900" dirty="0"/>
              <a:t> </a:t>
            </a:r>
            <a:r>
              <a:rPr lang="nl-BE" sz="900" dirty="0" err="1"/>
              <a:t>informatics</a:t>
            </a:r>
            <a:r>
              <a:rPr lang="nl-BE" sz="900" dirty="0"/>
              <a:t>. JMSE.</a:t>
            </a:r>
          </a:p>
        </p:txBody>
      </p:sp>
    </p:spTree>
    <p:extLst>
      <p:ext uri="{BB962C8B-B14F-4D97-AF65-F5344CB8AC3E}">
        <p14:creationId xmlns:p14="http://schemas.microsoft.com/office/powerpoint/2010/main" val="85354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8287" y="164099"/>
            <a:ext cx="7283152" cy="367550"/>
          </a:xfrm>
        </p:spPr>
        <p:txBody>
          <a:bodyPr/>
          <a:lstStyle/>
          <a:p>
            <a:r>
              <a:rPr lang="nl-BE" sz="2400" dirty="0"/>
              <a:t>WoRMS – supported by a large editorial network</a:t>
            </a:r>
          </a:p>
        </p:txBody>
      </p:sp>
      <p:sp>
        <p:nvSpPr>
          <p:cNvPr id="3" name="Content Placeholder 2"/>
          <p:cNvSpPr>
            <a:spLocks noGrp="1"/>
          </p:cNvSpPr>
          <p:nvPr>
            <p:ph idx="1"/>
          </p:nvPr>
        </p:nvSpPr>
        <p:spPr>
          <a:xfrm>
            <a:off x="1465312" y="573528"/>
            <a:ext cx="7283152" cy="3805070"/>
          </a:xfrm>
        </p:spPr>
        <p:txBody>
          <a:bodyPr/>
          <a:lstStyle/>
          <a:p>
            <a:r>
              <a:rPr lang="nl-BE" dirty="0" err="1"/>
              <a:t>Taxonomic</a:t>
            </a:r>
            <a:r>
              <a:rPr lang="nl-BE" dirty="0"/>
              <a:t> &amp; </a:t>
            </a:r>
            <a:r>
              <a:rPr lang="nl-BE" dirty="0" err="1"/>
              <a:t>thematic</a:t>
            </a:r>
            <a:r>
              <a:rPr lang="nl-BE" dirty="0"/>
              <a:t> editors</a:t>
            </a:r>
          </a:p>
          <a:p>
            <a:pPr marL="342900" lvl="1" indent="0">
              <a:buNone/>
            </a:pPr>
            <a:r>
              <a:rPr lang="nl-BE" dirty="0"/>
              <a:t>&gt; 400 people              	       	       &gt; 40 countries 		                     &gt; 190 institutes</a:t>
            </a:r>
          </a:p>
        </p:txBody>
      </p:sp>
      <p:pic>
        <p:nvPicPr>
          <p:cNvPr id="6" name="Picture 5">
            <a:extLst>
              <a:ext uri="{FF2B5EF4-FFF2-40B4-BE49-F238E27FC236}">
                <a16:creationId xmlns:a16="http://schemas.microsoft.com/office/drawing/2014/main" id="{EF7B5E0E-CA2B-DE4A-AACC-9B7C88CBC973}"/>
              </a:ext>
            </a:extLst>
          </p:cNvPr>
          <p:cNvPicPr>
            <a:picLocks noChangeAspect="1"/>
          </p:cNvPicPr>
          <p:nvPr/>
        </p:nvPicPr>
        <p:blipFill>
          <a:blip r:embed="rId3"/>
          <a:stretch>
            <a:fillRect/>
          </a:stretch>
        </p:blipFill>
        <p:spPr>
          <a:xfrm>
            <a:off x="1822974" y="1139203"/>
            <a:ext cx="7093779" cy="3840198"/>
          </a:xfrm>
          <a:prstGeom prst="rect">
            <a:avLst/>
          </a:prstGeom>
        </p:spPr>
      </p:pic>
    </p:spTree>
    <p:extLst>
      <p:ext uri="{BB962C8B-B14F-4D97-AF65-F5344CB8AC3E}">
        <p14:creationId xmlns:p14="http://schemas.microsoft.com/office/powerpoint/2010/main" val="1151651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err="1"/>
              <a:t>WoRMS</a:t>
            </a:r>
            <a:r>
              <a:rPr lang="nl-BE" sz="2400" dirty="0"/>
              <a:t> management</a:t>
            </a:r>
          </a:p>
        </p:txBody>
      </p:sp>
      <p:sp>
        <p:nvSpPr>
          <p:cNvPr id="7" name="Content Placeholder 4"/>
          <p:cNvSpPr>
            <a:spLocks noGrp="1"/>
          </p:cNvSpPr>
          <p:nvPr>
            <p:ph idx="10"/>
          </p:nvPr>
        </p:nvSpPr>
        <p:spPr>
          <a:xfrm>
            <a:off x="2593689" y="855757"/>
            <a:ext cx="5064411" cy="3980315"/>
          </a:xfrm>
        </p:spPr>
        <p:txBody>
          <a:bodyPr/>
          <a:lstStyle/>
          <a:p>
            <a:r>
              <a:rPr lang="nl-BE" sz="1200" dirty="0"/>
              <a:t>Different levels…</a:t>
            </a:r>
          </a:p>
          <a:p>
            <a:pPr marL="214313" indent="-214313">
              <a:buFont typeface="Arial" pitchFamily="34" charset="0"/>
              <a:buChar char="•"/>
            </a:pPr>
            <a:r>
              <a:rPr lang="nl-BE" sz="1200" dirty="0" err="1"/>
              <a:t>WoRMS</a:t>
            </a:r>
            <a:r>
              <a:rPr lang="nl-BE" sz="1200" dirty="0"/>
              <a:t> </a:t>
            </a:r>
            <a:r>
              <a:rPr lang="nl-BE" sz="1200" dirty="0" err="1"/>
              <a:t>Steering</a:t>
            </a:r>
            <a:r>
              <a:rPr lang="nl-BE" sz="1200" dirty="0"/>
              <a:t> </a:t>
            </a:r>
            <a:r>
              <a:rPr lang="nl-BE" sz="1200" dirty="0" err="1"/>
              <a:t>Committee</a:t>
            </a:r>
            <a:endParaRPr lang="nl-BE" sz="1200" dirty="0"/>
          </a:p>
          <a:p>
            <a:pPr marL="214313" indent="-214313">
              <a:buFont typeface="Arial" pitchFamily="34" charset="0"/>
              <a:buChar char="•"/>
            </a:pPr>
            <a:r>
              <a:rPr lang="nl-BE" sz="1200" dirty="0" err="1"/>
              <a:t>WoRMS</a:t>
            </a:r>
            <a:r>
              <a:rPr lang="nl-BE" sz="1200" dirty="0"/>
              <a:t> editors</a:t>
            </a:r>
          </a:p>
          <a:p>
            <a:pPr marL="771525" lvl="1">
              <a:buFont typeface="Arial" pitchFamily="34" charset="0"/>
              <a:buChar char="•"/>
            </a:pPr>
            <a:r>
              <a:rPr lang="nl-BE" sz="900" dirty="0" err="1"/>
              <a:t>Taxonomic</a:t>
            </a:r>
            <a:r>
              <a:rPr lang="nl-BE" sz="900" dirty="0"/>
              <a:t> editors</a:t>
            </a:r>
          </a:p>
          <a:p>
            <a:pPr marL="771525" lvl="1">
              <a:buFont typeface="Arial" pitchFamily="34" charset="0"/>
              <a:buChar char="•"/>
            </a:pPr>
            <a:r>
              <a:rPr lang="nl-BE" sz="900" dirty="0" err="1"/>
              <a:t>Thematic</a:t>
            </a:r>
            <a:r>
              <a:rPr lang="nl-BE" sz="900" dirty="0"/>
              <a:t> editors</a:t>
            </a:r>
          </a:p>
          <a:p>
            <a:pPr marL="214313" indent="-214313">
              <a:buFont typeface="Arial" pitchFamily="34" charset="0"/>
              <a:buChar char="•"/>
            </a:pPr>
            <a:r>
              <a:rPr lang="nl-BE" sz="1200" dirty="0"/>
              <a:t>Data management team</a:t>
            </a:r>
          </a:p>
          <a:p>
            <a:endParaRPr lang="nl-BE" sz="1200" dirty="0"/>
          </a:p>
          <a:p>
            <a:r>
              <a:rPr lang="nl-BE" sz="1200" dirty="0"/>
              <a:t>Editorial actions : </a:t>
            </a:r>
          </a:p>
          <a:p>
            <a:pPr marL="214313" indent="-214313">
              <a:buFont typeface="Arial" pitchFamily="34" charset="0"/>
              <a:buChar char="•"/>
            </a:pPr>
            <a:r>
              <a:rPr lang="nl-BE" sz="1200" dirty="0"/>
              <a:t>“</a:t>
            </a:r>
            <a:r>
              <a:rPr lang="nl-BE" sz="1200" dirty="0" err="1"/>
              <a:t>checked</a:t>
            </a:r>
            <a:r>
              <a:rPr lang="nl-BE" sz="1200" dirty="0"/>
              <a:t>” (</a:t>
            </a:r>
            <a:r>
              <a:rPr lang="nl-BE" sz="1200" dirty="0" err="1"/>
              <a:t>from</a:t>
            </a:r>
            <a:r>
              <a:rPr lang="nl-BE" sz="1200" dirty="0"/>
              <a:t> editor or </a:t>
            </a:r>
            <a:r>
              <a:rPr lang="nl-BE" sz="1200" dirty="0" err="1"/>
              <a:t>global</a:t>
            </a:r>
            <a:r>
              <a:rPr lang="nl-BE" sz="1200" dirty="0"/>
              <a:t> species database)</a:t>
            </a:r>
          </a:p>
          <a:p>
            <a:pPr marL="214313" indent="-214313">
              <a:buFont typeface="Arial" pitchFamily="34" charset="0"/>
              <a:buChar char="•"/>
            </a:pPr>
            <a:r>
              <a:rPr lang="nl-BE" sz="1200" dirty="0"/>
              <a:t>“</a:t>
            </a:r>
            <a:r>
              <a:rPr lang="nl-BE" sz="1200" dirty="0" err="1"/>
              <a:t>Trusted</a:t>
            </a:r>
            <a:r>
              <a:rPr lang="nl-BE" sz="1200" dirty="0"/>
              <a:t>” (</a:t>
            </a:r>
            <a:r>
              <a:rPr lang="nl-BE" sz="1200" dirty="0" err="1"/>
              <a:t>from</a:t>
            </a:r>
            <a:r>
              <a:rPr lang="nl-BE" sz="1200" dirty="0"/>
              <a:t> </a:t>
            </a:r>
            <a:r>
              <a:rPr lang="nl-BE" sz="1200" dirty="0" err="1"/>
              <a:t>regional</a:t>
            </a:r>
            <a:r>
              <a:rPr lang="nl-BE" sz="1200" dirty="0"/>
              <a:t> or </a:t>
            </a:r>
            <a:r>
              <a:rPr lang="nl-BE" sz="1200" dirty="0" err="1"/>
              <a:t>thematic</a:t>
            </a:r>
            <a:r>
              <a:rPr lang="nl-BE" sz="1200" dirty="0"/>
              <a:t> species database)</a:t>
            </a:r>
          </a:p>
          <a:p>
            <a:pPr marL="214313" indent="-214313">
              <a:buFont typeface="Arial" pitchFamily="34" charset="0"/>
              <a:buChar char="•"/>
            </a:pPr>
            <a:r>
              <a:rPr lang="nl-BE" sz="1200" dirty="0"/>
              <a:t>“</a:t>
            </a:r>
            <a:r>
              <a:rPr lang="nl-BE" sz="1200" dirty="0" err="1"/>
              <a:t>unreviewed</a:t>
            </a:r>
            <a:r>
              <a:rPr lang="nl-BE" sz="1200" dirty="0"/>
              <a:t>” (</a:t>
            </a:r>
            <a:r>
              <a:rPr lang="nl-BE" sz="1200" dirty="0" err="1"/>
              <a:t>from</a:t>
            </a:r>
            <a:r>
              <a:rPr lang="nl-BE" sz="1200" dirty="0"/>
              <a:t> </a:t>
            </a:r>
            <a:r>
              <a:rPr lang="nl-BE" sz="1200" dirty="0" err="1"/>
              <a:t>other</a:t>
            </a:r>
            <a:r>
              <a:rPr lang="nl-BE" sz="1200" dirty="0"/>
              <a:t> sources)</a:t>
            </a: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001" t="25622" r="59913" b="59418"/>
          <a:stretch/>
        </p:blipFill>
        <p:spPr bwMode="auto">
          <a:xfrm>
            <a:off x="3977934" y="4029912"/>
            <a:ext cx="3947144" cy="1003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A194DC54-33D0-424B-9A72-946DF891BEEF}"/>
              </a:ext>
            </a:extLst>
          </p:cNvPr>
          <p:cNvPicPr>
            <a:picLocks noChangeAspect="1"/>
          </p:cNvPicPr>
          <p:nvPr/>
        </p:nvPicPr>
        <p:blipFill>
          <a:blip r:embed="rId4"/>
          <a:stretch>
            <a:fillRect/>
          </a:stretch>
        </p:blipFill>
        <p:spPr>
          <a:xfrm>
            <a:off x="3977934" y="4055686"/>
            <a:ext cx="3101803" cy="978125"/>
          </a:xfrm>
          <a:prstGeom prst="rect">
            <a:avLst/>
          </a:prstGeom>
        </p:spPr>
      </p:pic>
    </p:spTree>
    <p:extLst>
      <p:ext uri="{BB962C8B-B14F-4D97-AF65-F5344CB8AC3E}">
        <p14:creationId xmlns:p14="http://schemas.microsoft.com/office/powerpoint/2010/main" val="1346646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BE" sz="2400" dirty="0"/>
              <a:t>WoRMS – content for a single entry</a:t>
            </a:r>
          </a:p>
        </p:txBody>
      </p:sp>
      <p:sp>
        <p:nvSpPr>
          <p:cNvPr id="5" name="Content Placeholder 4"/>
          <p:cNvSpPr>
            <a:spLocks noGrp="1"/>
          </p:cNvSpPr>
          <p:nvPr>
            <p:ph idx="10"/>
          </p:nvPr>
        </p:nvSpPr>
        <p:spPr>
          <a:xfrm>
            <a:off x="2593689" y="855757"/>
            <a:ext cx="5064411" cy="4287743"/>
          </a:xfrm>
        </p:spPr>
        <p:txBody>
          <a:bodyPr/>
          <a:lstStyle/>
          <a:p>
            <a:r>
              <a:rPr lang="nl-BE" dirty="0" err="1"/>
              <a:t>Aphia</a:t>
            </a:r>
            <a:r>
              <a:rPr lang="nl-BE" dirty="0"/>
              <a:t>: a lot more </a:t>
            </a:r>
            <a:r>
              <a:rPr lang="nl-BE" dirty="0" err="1"/>
              <a:t>than</a:t>
            </a:r>
            <a:r>
              <a:rPr lang="nl-BE" dirty="0"/>
              <a:t> </a:t>
            </a:r>
            <a:r>
              <a:rPr lang="nl-BE" dirty="0" err="1"/>
              <a:t>just</a:t>
            </a:r>
            <a:r>
              <a:rPr lang="nl-BE" dirty="0"/>
              <a:t> taxon </a:t>
            </a:r>
            <a:r>
              <a:rPr lang="nl-BE" dirty="0" err="1"/>
              <a:t>names</a:t>
            </a:r>
            <a:r>
              <a:rPr lang="nl-BE" dirty="0"/>
              <a:t> &amp; </a:t>
            </a:r>
            <a:r>
              <a:rPr lang="nl-BE" dirty="0" err="1"/>
              <a:t>their</a:t>
            </a:r>
            <a:r>
              <a:rPr lang="nl-BE" dirty="0"/>
              <a:t> </a:t>
            </a:r>
            <a:r>
              <a:rPr lang="nl-BE" dirty="0" err="1"/>
              <a:t>relationship</a:t>
            </a:r>
            <a:r>
              <a:rPr lang="nl-BE" dirty="0"/>
              <a:t>…</a:t>
            </a:r>
          </a:p>
        </p:txBody>
      </p:sp>
      <p:grpSp>
        <p:nvGrpSpPr>
          <p:cNvPr id="6" name="Group 5"/>
          <p:cNvGrpSpPr/>
          <p:nvPr/>
        </p:nvGrpSpPr>
        <p:grpSpPr>
          <a:xfrm>
            <a:off x="2400335" y="1215639"/>
            <a:ext cx="3860045" cy="3618402"/>
            <a:chOff x="971600" y="404664"/>
            <a:chExt cx="5146726" cy="4824536"/>
          </a:xfrm>
        </p:grpSpPr>
        <p:grpSp>
          <p:nvGrpSpPr>
            <p:cNvPr id="7" name="Group 6"/>
            <p:cNvGrpSpPr/>
            <p:nvPr/>
          </p:nvGrpSpPr>
          <p:grpSpPr>
            <a:xfrm>
              <a:off x="1331640" y="674208"/>
              <a:ext cx="4444232" cy="4422955"/>
              <a:chOff x="1331640" y="674208"/>
              <a:chExt cx="4444232" cy="4422955"/>
            </a:xfrm>
          </p:grpSpPr>
          <p:grpSp>
            <p:nvGrpSpPr>
              <p:cNvPr id="9" name="Group 8"/>
              <p:cNvGrpSpPr/>
              <p:nvPr/>
            </p:nvGrpSpPr>
            <p:grpSpPr>
              <a:xfrm>
                <a:off x="1331640" y="674208"/>
                <a:ext cx="4444232" cy="4422955"/>
                <a:chOff x="1331640" y="674208"/>
                <a:chExt cx="4444232" cy="4422955"/>
              </a:xfrm>
            </p:grpSpPr>
            <p:sp>
              <p:nvSpPr>
                <p:cNvPr id="11" name="Flowchart: Magnetic Disk 10"/>
                <p:cNvSpPr/>
                <p:nvPr/>
              </p:nvSpPr>
              <p:spPr>
                <a:xfrm>
                  <a:off x="1331640" y="2060848"/>
                  <a:ext cx="1440160" cy="1016584"/>
                </a:xfrm>
                <a:prstGeom prst="flowChartMagneticDisk">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12" name="TextBox 11"/>
                <p:cNvSpPr txBox="1"/>
                <p:nvPr/>
              </p:nvSpPr>
              <p:spPr>
                <a:xfrm>
                  <a:off x="1331640" y="2483604"/>
                  <a:ext cx="1440160" cy="338555"/>
                </a:xfrm>
                <a:prstGeom prst="rect">
                  <a:avLst/>
                </a:prstGeom>
                <a:noFill/>
              </p:spPr>
              <p:txBody>
                <a:bodyPr wrap="square" rtlCol="0">
                  <a:spAutoFit/>
                </a:bodyPr>
                <a:lstStyle/>
                <a:p>
                  <a:pPr algn="ctr"/>
                  <a:r>
                    <a:rPr lang="nl-BE" sz="1050" dirty="0" err="1"/>
                    <a:t>Aphia</a:t>
                  </a:r>
                  <a:endParaRPr lang="nl-BE" sz="1050" dirty="0"/>
                </a:p>
              </p:txBody>
            </p:sp>
            <p:sp>
              <p:nvSpPr>
                <p:cNvPr id="13" name="TextBox 12"/>
                <p:cNvSpPr txBox="1"/>
                <p:nvPr/>
              </p:nvSpPr>
              <p:spPr>
                <a:xfrm>
                  <a:off x="3041831" y="712680"/>
                  <a:ext cx="2106235" cy="338555"/>
                </a:xfrm>
                <a:prstGeom prst="rect">
                  <a:avLst/>
                </a:prstGeom>
                <a:noFill/>
              </p:spPr>
              <p:txBody>
                <a:bodyPr wrap="square" rtlCol="0">
                  <a:spAutoFit/>
                </a:bodyPr>
                <a:lstStyle/>
                <a:p>
                  <a:r>
                    <a:rPr lang="nl-BE" sz="1050" dirty="0" err="1"/>
                    <a:t>Taxonomy</a:t>
                  </a:r>
                  <a:endParaRPr lang="nl-BE" sz="1050" dirty="0"/>
                </a:p>
              </p:txBody>
            </p:sp>
            <p:sp>
              <p:nvSpPr>
                <p:cNvPr id="14" name="TextBox 13"/>
                <p:cNvSpPr txBox="1"/>
                <p:nvPr/>
              </p:nvSpPr>
              <p:spPr>
                <a:xfrm>
                  <a:off x="4788023" y="1969094"/>
                  <a:ext cx="987849" cy="338555"/>
                </a:xfrm>
                <a:prstGeom prst="rect">
                  <a:avLst/>
                </a:prstGeom>
                <a:noFill/>
              </p:spPr>
              <p:txBody>
                <a:bodyPr wrap="square" rtlCol="0">
                  <a:spAutoFit/>
                </a:bodyPr>
                <a:lstStyle/>
                <a:p>
                  <a:r>
                    <a:rPr lang="nl-BE" sz="1050" dirty="0"/>
                    <a:t>Sources</a:t>
                  </a:r>
                </a:p>
              </p:txBody>
            </p:sp>
            <p:sp>
              <p:nvSpPr>
                <p:cNvPr id="15" name="TextBox 14"/>
                <p:cNvSpPr txBox="1"/>
                <p:nvPr/>
              </p:nvSpPr>
              <p:spPr>
                <a:xfrm>
                  <a:off x="3041831" y="1138153"/>
                  <a:ext cx="2340260" cy="338555"/>
                </a:xfrm>
                <a:prstGeom prst="rect">
                  <a:avLst/>
                </a:prstGeom>
                <a:noFill/>
              </p:spPr>
              <p:txBody>
                <a:bodyPr wrap="square" rtlCol="0">
                  <a:spAutoFit/>
                </a:bodyPr>
                <a:lstStyle/>
                <a:p>
                  <a:r>
                    <a:rPr lang="nl-BE" sz="1050" dirty="0"/>
                    <a:t>Distribution</a:t>
                  </a:r>
                </a:p>
              </p:txBody>
            </p:sp>
            <p:sp>
              <p:nvSpPr>
                <p:cNvPr id="16" name="TextBox 15"/>
                <p:cNvSpPr txBox="1"/>
                <p:nvPr/>
              </p:nvSpPr>
              <p:spPr>
                <a:xfrm>
                  <a:off x="3062541" y="1563627"/>
                  <a:ext cx="1878008" cy="338555"/>
                </a:xfrm>
                <a:prstGeom prst="rect">
                  <a:avLst/>
                </a:prstGeom>
                <a:noFill/>
              </p:spPr>
              <p:txBody>
                <a:bodyPr wrap="square" rtlCol="0">
                  <a:spAutoFit/>
                </a:bodyPr>
                <a:lstStyle/>
                <a:p>
                  <a:r>
                    <a:rPr lang="nl-BE" sz="1050" dirty="0" err="1"/>
                    <a:t>Attributes</a:t>
                  </a:r>
                  <a:endParaRPr lang="nl-BE" sz="1050" dirty="0"/>
                </a:p>
              </p:txBody>
            </p:sp>
            <p:sp>
              <p:nvSpPr>
                <p:cNvPr id="17" name="TextBox 16"/>
                <p:cNvSpPr txBox="1"/>
                <p:nvPr/>
              </p:nvSpPr>
              <p:spPr>
                <a:xfrm>
                  <a:off x="3063523" y="3710457"/>
                  <a:ext cx="956552" cy="338555"/>
                </a:xfrm>
                <a:prstGeom prst="rect">
                  <a:avLst/>
                </a:prstGeom>
                <a:noFill/>
              </p:spPr>
              <p:txBody>
                <a:bodyPr wrap="square" rtlCol="0">
                  <a:spAutoFit/>
                </a:bodyPr>
                <a:lstStyle/>
                <a:p>
                  <a:r>
                    <a:rPr lang="nl-BE" sz="1050" dirty="0"/>
                    <a:t>Links</a:t>
                  </a:r>
                </a:p>
              </p:txBody>
            </p:sp>
            <p:sp>
              <p:nvSpPr>
                <p:cNvPr id="18" name="TextBox 17"/>
                <p:cNvSpPr txBox="1"/>
                <p:nvPr/>
              </p:nvSpPr>
              <p:spPr>
                <a:xfrm>
                  <a:off x="3063523" y="3284984"/>
                  <a:ext cx="936104" cy="338555"/>
                </a:xfrm>
                <a:prstGeom prst="rect">
                  <a:avLst/>
                </a:prstGeom>
                <a:noFill/>
              </p:spPr>
              <p:txBody>
                <a:bodyPr wrap="square" rtlCol="0">
                  <a:spAutoFit/>
                </a:bodyPr>
                <a:lstStyle/>
                <a:p>
                  <a:r>
                    <a:rPr lang="nl-BE" sz="1050" dirty="0" err="1"/>
                    <a:t>Notes</a:t>
                  </a:r>
                  <a:endParaRPr lang="nl-BE" sz="1050" dirty="0"/>
                </a:p>
              </p:txBody>
            </p:sp>
            <p:sp>
              <p:nvSpPr>
                <p:cNvPr id="19" name="TextBox 18"/>
                <p:cNvSpPr txBox="1"/>
                <p:nvPr/>
              </p:nvSpPr>
              <p:spPr>
                <a:xfrm>
                  <a:off x="3095836" y="4150422"/>
                  <a:ext cx="1080120" cy="338555"/>
                </a:xfrm>
                <a:prstGeom prst="rect">
                  <a:avLst/>
                </a:prstGeom>
                <a:noFill/>
              </p:spPr>
              <p:txBody>
                <a:bodyPr wrap="square" rtlCol="0">
                  <a:spAutoFit/>
                </a:bodyPr>
                <a:lstStyle/>
                <a:p>
                  <a:r>
                    <a:rPr lang="nl-BE" sz="1050" dirty="0"/>
                    <a:t>Images</a:t>
                  </a:r>
                </a:p>
              </p:txBody>
            </p:sp>
            <p:sp>
              <p:nvSpPr>
                <p:cNvPr id="20" name="TextBox 19"/>
                <p:cNvSpPr txBox="1"/>
                <p:nvPr/>
              </p:nvSpPr>
              <p:spPr>
                <a:xfrm>
                  <a:off x="3062541" y="4543166"/>
                  <a:ext cx="2626447" cy="553997"/>
                </a:xfrm>
                <a:prstGeom prst="rect">
                  <a:avLst/>
                </a:prstGeom>
                <a:noFill/>
              </p:spPr>
              <p:txBody>
                <a:bodyPr wrap="square" rtlCol="0">
                  <a:spAutoFit/>
                </a:bodyPr>
                <a:lstStyle/>
                <a:p>
                  <a:r>
                    <a:rPr lang="nl-BE" sz="1050" dirty="0" err="1"/>
                    <a:t>Internal</a:t>
                  </a:r>
                  <a:r>
                    <a:rPr lang="nl-BE" sz="1050" dirty="0"/>
                    <a:t> database management</a:t>
                  </a:r>
                </a:p>
              </p:txBody>
            </p:sp>
            <p:sp>
              <p:nvSpPr>
                <p:cNvPr id="21" name="TextBox 20"/>
                <p:cNvSpPr txBox="1"/>
                <p:nvPr/>
              </p:nvSpPr>
              <p:spPr>
                <a:xfrm>
                  <a:off x="3062541" y="1989098"/>
                  <a:ext cx="1509459" cy="338555"/>
                </a:xfrm>
                <a:prstGeom prst="rect">
                  <a:avLst/>
                </a:prstGeom>
                <a:noFill/>
              </p:spPr>
              <p:txBody>
                <a:bodyPr wrap="square" rtlCol="0">
                  <a:spAutoFit/>
                </a:bodyPr>
                <a:lstStyle/>
                <a:p>
                  <a:r>
                    <a:rPr lang="nl-BE" sz="1050" dirty="0"/>
                    <a:t>Specimen</a:t>
                  </a:r>
                </a:p>
              </p:txBody>
            </p:sp>
            <p:sp>
              <p:nvSpPr>
                <p:cNvPr id="22" name="TextBox 21"/>
                <p:cNvSpPr txBox="1"/>
                <p:nvPr/>
              </p:nvSpPr>
              <p:spPr>
                <a:xfrm>
                  <a:off x="3041831" y="2414572"/>
                  <a:ext cx="1855895" cy="338555"/>
                </a:xfrm>
                <a:prstGeom prst="rect">
                  <a:avLst/>
                </a:prstGeom>
                <a:noFill/>
              </p:spPr>
              <p:txBody>
                <a:bodyPr wrap="square" rtlCol="0">
                  <a:spAutoFit/>
                </a:bodyPr>
                <a:lstStyle/>
                <a:p>
                  <a:r>
                    <a:rPr lang="nl-BE" sz="1050" dirty="0" err="1"/>
                    <a:t>Vernacular</a:t>
                  </a:r>
                  <a:r>
                    <a:rPr lang="nl-BE" sz="1050" dirty="0"/>
                    <a:t> </a:t>
                  </a:r>
                  <a:r>
                    <a:rPr lang="nl-BE" sz="1050" dirty="0" err="1"/>
                    <a:t>names</a:t>
                  </a:r>
                  <a:endParaRPr lang="nl-BE" sz="1050" dirty="0"/>
                </a:p>
              </p:txBody>
            </p:sp>
            <p:sp>
              <p:nvSpPr>
                <p:cNvPr id="23" name="Left Brace 22"/>
                <p:cNvSpPr/>
                <p:nvPr/>
              </p:nvSpPr>
              <p:spPr>
                <a:xfrm>
                  <a:off x="2879812" y="674208"/>
                  <a:ext cx="324036" cy="417550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sp>
              <p:nvSpPr>
                <p:cNvPr id="24" name="TextBox 23"/>
                <p:cNvSpPr txBox="1"/>
                <p:nvPr/>
              </p:nvSpPr>
              <p:spPr>
                <a:xfrm>
                  <a:off x="3062636" y="2849509"/>
                  <a:ext cx="1914876" cy="338555"/>
                </a:xfrm>
                <a:prstGeom prst="rect">
                  <a:avLst/>
                </a:prstGeom>
                <a:noFill/>
              </p:spPr>
              <p:txBody>
                <a:bodyPr wrap="square" rtlCol="0">
                  <a:spAutoFit/>
                </a:bodyPr>
                <a:lstStyle/>
                <a:p>
                  <a:r>
                    <a:rPr lang="nl-BE" sz="1050" dirty="0" err="1"/>
                    <a:t>Identification</a:t>
                  </a:r>
                  <a:r>
                    <a:rPr lang="nl-BE" sz="1050" dirty="0"/>
                    <a:t> </a:t>
                  </a:r>
                  <a:r>
                    <a:rPr lang="nl-BE" sz="1050" dirty="0" err="1"/>
                    <a:t>keys</a:t>
                  </a:r>
                  <a:endParaRPr lang="nl-BE" sz="1050" dirty="0"/>
                </a:p>
              </p:txBody>
            </p:sp>
          </p:grpSp>
          <p:sp>
            <p:nvSpPr>
              <p:cNvPr id="10" name="Arc 9"/>
              <p:cNvSpPr/>
              <p:nvPr/>
            </p:nvSpPr>
            <p:spPr>
              <a:xfrm>
                <a:off x="4355976" y="730435"/>
                <a:ext cx="360040" cy="2862326"/>
              </a:xfrm>
              <a:prstGeom prst="arc">
                <a:avLst>
                  <a:gd name="adj1" fmla="val 16260388"/>
                  <a:gd name="adj2" fmla="val 528771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sz="1050"/>
              </a:p>
            </p:txBody>
          </p:sp>
        </p:grpSp>
        <p:sp>
          <p:nvSpPr>
            <p:cNvPr id="8" name="Rectangle 7"/>
            <p:cNvSpPr/>
            <p:nvPr/>
          </p:nvSpPr>
          <p:spPr>
            <a:xfrm>
              <a:off x="971600" y="404664"/>
              <a:ext cx="5146726" cy="482453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grpSp>
        <p:nvGrpSpPr>
          <p:cNvPr id="27" name="Group 26"/>
          <p:cNvGrpSpPr/>
          <p:nvPr/>
        </p:nvGrpSpPr>
        <p:grpSpPr>
          <a:xfrm>
            <a:off x="4686691" y="1329612"/>
            <a:ext cx="3395699" cy="1061829"/>
            <a:chOff x="4724922" y="1772816"/>
            <a:chExt cx="4527598" cy="1415771"/>
          </a:xfrm>
        </p:grpSpPr>
        <p:sp>
          <p:nvSpPr>
            <p:cNvPr id="4" name="Rectangle 3"/>
            <p:cNvSpPr/>
            <p:nvPr/>
          </p:nvSpPr>
          <p:spPr>
            <a:xfrm>
              <a:off x="6624736" y="1772816"/>
              <a:ext cx="2627784" cy="1415771"/>
            </a:xfrm>
            <a:prstGeom prst="rect">
              <a:avLst/>
            </a:prstGeom>
          </p:spPr>
          <p:txBody>
            <a:bodyPr wrap="square">
              <a:spAutoFit/>
            </a:bodyPr>
            <a:lstStyle/>
            <a:p>
              <a:endParaRPr lang="nl-BE" sz="900" dirty="0"/>
            </a:p>
            <a:p>
              <a:pPr marL="477441" lvl="1" indent="-214313">
                <a:buFont typeface="Wingdings" panose="05000000000000000000" pitchFamily="2" charset="2"/>
                <a:buChar char="ü"/>
              </a:pPr>
              <a:r>
                <a:rPr lang="nl-BE" sz="900" dirty="0" err="1"/>
                <a:t>Feeding</a:t>
              </a:r>
              <a:r>
                <a:rPr lang="nl-BE" sz="900" dirty="0"/>
                <a:t> type</a:t>
              </a:r>
            </a:p>
            <a:p>
              <a:pPr marL="477441" lvl="1" indent="-214313">
                <a:buFont typeface="Wingdings" panose="05000000000000000000" pitchFamily="2" charset="2"/>
                <a:buChar char="ü"/>
              </a:pPr>
              <a:r>
                <a:rPr lang="nl-BE" sz="900" dirty="0"/>
                <a:t>Host-parasite relations</a:t>
              </a:r>
            </a:p>
            <a:p>
              <a:pPr marL="477441" lvl="1" indent="-214313">
                <a:buFont typeface="Wingdings" panose="05000000000000000000" pitchFamily="2" charset="2"/>
                <a:buChar char="ü"/>
              </a:pPr>
              <a:r>
                <a:rPr lang="nl-BE" sz="900" dirty="0"/>
                <a:t>Body </a:t>
              </a:r>
              <a:r>
                <a:rPr lang="nl-BE" sz="900" dirty="0" err="1"/>
                <a:t>size</a:t>
              </a:r>
              <a:endParaRPr lang="nl-BE" sz="900" dirty="0"/>
            </a:p>
            <a:p>
              <a:pPr marL="477441" lvl="1" indent="-214313">
                <a:buFont typeface="Wingdings" panose="05000000000000000000" pitchFamily="2" charset="2"/>
                <a:buChar char="ü"/>
              </a:pPr>
              <a:r>
                <a:rPr lang="nl-BE" sz="900" dirty="0"/>
                <a:t>Fossil range</a:t>
              </a:r>
            </a:p>
            <a:p>
              <a:pPr marL="477441" lvl="1" indent="-214313">
                <a:buFont typeface="Wingdings" panose="05000000000000000000" pitchFamily="2" charset="2"/>
                <a:buChar char="ü"/>
              </a:pPr>
              <a:r>
                <a:rPr lang="nl-BE" sz="900" dirty="0" err="1"/>
                <a:t>Skeleton</a:t>
              </a:r>
              <a:r>
                <a:rPr lang="nl-BE" sz="900" dirty="0"/>
                <a:t> (</a:t>
              </a:r>
              <a:r>
                <a:rPr lang="nl-BE" sz="900" dirty="0" err="1"/>
                <a:t>calcareous</a:t>
              </a:r>
              <a:r>
                <a:rPr lang="nl-BE" sz="900" dirty="0"/>
                <a:t> or </a:t>
              </a:r>
              <a:r>
                <a:rPr lang="nl-BE" sz="900" dirty="0" err="1"/>
                <a:t>not</a:t>
              </a:r>
              <a:r>
                <a:rPr lang="nl-BE" sz="900" dirty="0"/>
                <a:t>)</a:t>
              </a:r>
            </a:p>
          </p:txBody>
        </p:sp>
        <p:cxnSp>
          <p:nvCxnSpPr>
            <p:cNvPr id="26" name="Straight Arrow Connector 25"/>
            <p:cNvCxnSpPr/>
            <p:nvPr/>
          </p:nvCxnSpPr>
          <p:spPr>
            <a:xfrm flipV="1">
              <a:off x="4724922" y="2372980"/>
              <a:ext cx="2223342" cy="56072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72317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2"/>
          </p:nvPr>
        </p:nvSpPr>
        <p:spPr/>
        <p:txBody>
          <a:bodyPr>
            <a:normAutofit fontScale="25000" lnSpcReduction="20000"/>
          </a:bodyPr>
          <a:lstStyle/>
          <a:p>
            <a:endParaRPr lang="nl-BE"/>
          </a:p>
        </p:txBody>
      </p:sp>
      <p:sp>
        <p:nvSpPr>
          <p:cNvPr id="8" name="Title 1"/>
          <p:cNvSpPr>
            <a:spLocks noGrp="1"/>
          </p:cNvSpPr>
          <p:nvPr>
            <p:ph type="title"/>
          </p:nvPr>
        </p:nvSpPr>
        <p:spPr>
          <a:xfrm>
            <a:off x="2593689" y="314575"/>
            <a:ext cx="5064411" cy="421560"/>
          </a:xfrm>
        </p:spPr>
        <p:txBody>
          <a:bodyPr>
            <a:normAutofit/>
          </a:bodyPr>
          <a:lstStyle/>
          <a:p>
            <a:r>
              <a:rPr lang="nl-BE" sz="2400" dirty="0"/>
              <a:t>WoRMS – content for a single entry</a:t>
            </a:r>
          </a:p>
        </p:txBody>
      </p:sp>
      <p:sp>
        <p:nvSpPr>
          <p:cNvPr id="9" name="Content Placeholder 4"/>
          <p:cNvSpPr>
            <a:spLocks noGrp="1"/>
          </p:cNvSpPr>
          <p:nvPr>
            <p:ph idx="10"/>
          </p:nvPr>
        </p:nvSpPr>
        <p:spPr>
          <a:xfrm>
            <a:off x="2593689" y="855757"/>
            <a:ext cx="5064411" cy="4287743"/>
          </a:xfrm>
        </p:spPr>
        <p:txBody>
          <a:bodyPr/>
          <a:lstStyle/>
          <a:p>
            <a:r>
              <a:rPr lang="nl-BE" sz="1200" dirty="0" err="1"/>
              <a:t>Minimal</a:t>
            </a:r>
            <a:endParaRPr lang="nl-BE" sz="1200" dirty="0"/>
          </a:p>
          <a:p>
            <a:pPr marL="428625" indent="-214313">
              <a:buFont typeface="Arial" panose="020B0604020202020204" pitchFamily="34" charset="0"/>
              <a:buChar char="•"/>
            </a:pPr>
            <a:r>
              <a:rPr lang="nl-BE" dirty="0">
                <a:latin typeface="+mn-lt"/>
              </a:rPr>
              <a:t>Species name - </a:t>
            </a:r>
            <a:r>
              <a:rPr lang="nl-BE" dirty="0" err="1">
                <a:latin typeface="+mn-lt"/>
              </a:rPr>
              <a:t>authority</a:t>
            </a:r>
            <a:r>
              <a:rPr lang="nl-BE" dirty="0">
                <a:latin typeface="+mn-lt"/>
              </a:rPr>
              <a:t> &amp; </a:t>
            </a:r>
            <a:r>
              <a:rPr lang="nl-BE" dirty="0" err="1">
                <a:latin typeface="+mn-lt"/>
              </a:rPr>
              <a:t>publication</a:t>
            </a:r>
            <a:r>
              <a:rPr lang="nl-BE" dirty="0">
                <a:latin typeface="+mn-lt"/>
              </a:rPr>
              <a:t> </a:t>
            </a:r>
            <a:r>
              <a:rPr lang="nl-BE" dirty="0" err="1">
                <a:latin typeface="+mn-lt"/>
              </a:rPr>
              <a:t>year</a:t>
            </a:r>
            <a:r>
              <a:rPr lang="nl-BE" dirty="0">
                <a:latin typeface="+mn-lt"/>
              </a:rPr>
              <a:t> - </a:t>
            </a:r>
            <a:r>
              <a:rPr lang="nl-BE" dirty="0" err="1">
                <a:latin typeface="+mn-lt"/>
              </a:rPr>
              <a:t>higher</a:t>
            </a:r>
            <a:r>
              <a:rPr lang="nl-BE" dirty="0">
                <a:latin typeface="+mn-lt"/>
              </a:rPr>
              <a:t> </a:t>
            </a:r>
            <a:r>
              <a:rPr lang="nl-BE" dirty="0" err="1">
                <a:latin typeface="+mn-lt"/>
              </a:rPr>
              <a:t>classification</a:t>
            </a:r>
            <a:endParaRPr lang="nl-BE" dirty="0">
              <a:latin typeface="+mn-lt"/>
            </a:endParaRPr>
          </a:p>
          <a:p>
            <a:pPr marL="428625" indent="-214313">
              <a:buFont typeface="Arial" panose="020B0604020202020204" pitchFamily="34" charset="0"/>
              <a:buChar char="•"/>
            </a:pPr>
            <a:r>
              <a:rPr lang="nl-BE" dirty="0">
                <a:latin typeface="+mn-lt"/>
              </a:rPr>
              <a:t>Environment</a:t>
            </a:r>
          </a:p>
          <a:p>
            <a:pPr marL="428625" indent="-214313">
              <a:buFont typeface="Arial" panose="020B0604020202020204" pitchFamily="34" charset="0"/>
              <a:buChar char="•"/>
            </a:pPr>
            <a:r>
              <a:rPr lang="nl-BE" dirty="0">
                <a:latin typeface="+mn-lt"/>
              </a:rPr>
              <a:t>Status (recent – </a:t>
            </a:r>
            <a:r>
              <a:rPr lang="nl-BE" dirty="0" err="1">
                <a:latin typeface="+mn-lt"/>
              </a:rPr>
              <a:t>fossil</a:t>
            </a:r>
            <a:r>
              <a:rPr lang="nl-BE" dirty="0">
                <a:latin typeface="+mn-lt"/>
              </a:rPr>
              <a:t> – recent &amp; </a:t>
            </a:r>
            <a:r>
              <a:rPr lang="nl-BE" dirty="0" err="1">
                <a:latin typeface="+mn-lt"/>
              </a:rPr>
              <a:t>fossil</a:t>
            </a:r>
            <a:r>
              <a:rPr lang="nl-BE" dirty="0">
                <a:latin typeface="+mn-lt"/>
              </a:rPr>
              <a:t>)</a:t>
            </a:r>
          </a:p>
          <a:p>
            <a:pPr marL="214313" indent="-214313">
              <a:buFontTx/>
              <a:buChar char="-"/>
            </a:pPr>
            <a:endParaRPr lang="nl-BE" sz="1200" dirty="0"/>
          </a:p>
          <a:p>
            <a:r>
              <a:rPr lang="nl-BE" sz="1200" dirty="0" err="1"/>
              <a:t>Highly</a:t>
            </a:r>
            <a:r>
              <a:rPr lang="nl-BE" sz="1200" dirty="0"/>
              <a:t> </a:t>
            </a:r>
            <a:r>
              <a:rPr lang="nl-BE" sz="1200" dirty="0" err="1"/>
              <a:t>desired</a:t>
            </a:r>
            <a:endParaRPr lang="nl-BE" sz="1200" dirty="0"/>
          </a:p>
          <a:p>
            <a:pPr marL="428625" indent="-214313">
              <a:buFont typeface="Arial" panose="020B0604020202020204" pitchFamily="34" charset="0"/>
              <a:buChar char="•"/>
            </a:pPr>
            <a:r>
              <a:rPr lang="nl-BE" dirty="0" err="1">
                <a:latin typeface="+mn-lt"/>
              </a:rPr>
              <a:t>Basionym</a:t>
            </a:r>
            <a:endParaRPr lang="nl-BE" dirty="0">
              <a:latin typeface="+mn-lt"/>
            </a:endParaRPr>
          </a:p>
          <a:p>
            <a:pPr marL="428625" indent="-214313">
              <a:buFont typeface="Arial" panose="020B0604020202020204" pitchFamily="34" charset="0"/>
              <a:buChar char="•"/>
            </a:pPr>
            <a:r>
              <a:rPr lang="nl-BE" dirty="0">
                <a:latin typeface="+mn-lt"/>
              </a:rPr>
              <a:t>Reference of </a:t>
            </a:r>
            <a:r>
              <a:rPr lang="nl-BE" dirty="0" err="1">
                <a:latin typeface="+mn-lt"/>
              </a:rPr>
              <a:t>original</a:t>
            </a:r>
            <a:r>
              <a:rPr lang="nl-BE" dirty="0">
                <a:latin typeface="+mn-lt"/>
              </a:rPr>
              <a:t> </a:t>
            </a:r>
            <a:r>
              <a:rPr lang="nl-BE" dirty="0" err="1">
                <a:latin typeface="+mn-lt"/>
              </a:rPr>
              <a:t>publication</a:t>
            </a:r>
            <a:endParaRPr lang="nl-BE" dirty="0">
              <a:latin typeface="+mn-lt"/>
            </a:endParaRPr>
          </a:p>
          <a:p>
            <a:pPr marL="428625" indent="-214313">
              <a:buFont typeface="Arial" panose="020B0604020202020204" pitchFamily="34" charset="0"/>
              <a:buChar char="•"/>
            </a:pPr>
            <a:r>
              <a:rPr lang="nl-BE" dirty="0" err="1">
                <a:latin typeface="+mn-lt"/>
              </a:rPr>
              <a:t>Holotype</a:t>
            </a:r>
            <a:r>
              <a:rPr lang="nl-BE" dirty="0">
                <a:latin typeface="+mn-lt"/>
              </a:rPr>
              <a:t> information (type </a:t>
            </a:r>
            <a:r>
              <a:rPr lang="nl-BE" dirty="0" err="1">
                <a:latin typeface="+mn-lt"/>
              </a:rPr>
              <a:t>locality</a:t>
            </a:r>
            <a:r>
              <a:rPr lang="nl-BE" dirty="0">
                <a:latin typeface="+mn-lt"/>
              </a:rPr>
              <a:t>, museum </a:t>
            </a:r>
            <a:r>
              <a:rPr lang="nl-BE" dirty="0" err="1">
                <a:latin typeface="+mn-lt"/>
              </a:rPr>
              <a:t>collection</a:t>
            </a:r>
            <a:r>
              <a:rPr lang="nl-BE" dirty="0">
                <a:latin typeface="+mn-lt"/>
              </a:rPr>
              <a:t>, </a:t>
            </a:r>
            <a:r>
              <a:rPr lang="nl-BE" dirty="0" err="1">
                <a:latin typeface="+mn-lt"/>
              </a:rPr>
              <a:t>number</a:t>
            </a:r>
            <a:r>
              <a:rPr lang="nl-BE" dirty="0">
                <a:latin typeface="+mn-lt"/>
              </a:rPr>
              <a:t> …)</a:t>
            </a:r>
          </a:p>
          <a:p>
            <a:pPr lvl="1" indent="0">
              <a:buNone/>
            </a:pPr>
            <a:endParaRPr lang="nl-BE" dirty="0">
              <a:latin typeface="+mn-lt"/>
            </a:endParaRPr>
          </a:p>
          <a:p>
            <a:r>
              <a:rPr lang="nl-BE" sz="1200" dirty="0" err="1"/>
              <a:t>Optional</a:t>
            </a:r>
            <a:endParaRPr lang="nl-BE" sz="1200" dirty="0"/>
          </a:p>
          <a:p>
            <a:pPr marL="428625" indent="-214313">
              <a:buFont typeface="Arial" panose="020B0604020202020204" pitchFamily="34" charset="0"/>
              <a:buChar char="•"/>
            </a:pPr>
            <a:r>
              <a:rPr lang="nl-BE" dirty="0" err="1"/>
              <a:t>Additional</a:t>
            </a:r>
            <a:r>
              <a:rPr lang="nl-BE" dirty="0"/>
              <a:t> </a:t>
            </a:r>
            <a:r>
              <a:rPr lang="nl-BE" dirty="0" err="1"/>
              <a:t>syonyms</a:t>
            </a:r>
            <a:r>
              <a:rPr lang="nl-BE" dirty="0"/>
              <a:t>, </a:t>
            </a:r>
            <a:r>
              <a:rPr lang="nl-BE" dirty="0" err="1"/>
              <a:t>references</a:t>
            </a:r>
            <a:r>
              <a:rPr lang="nl-BE" dirty="0"/>
              <a:t>, images, </a:t>
            </a:r>
            <a:r>
              <a:rPr lang="nl-BE" dirty="0" err="1"/>
              <a:t>morphological</a:t>
            </a:r>
            <a:r>
              <a:rPr lang="nl-BE" dirty="0"/>
              <a:t> </a:t>
            </a:r>
            <a:r>
              <a:rPr lang="nl-BE" dirty="0" err="1"/>
              <a:t>description</a:t>
            </a:r>
            <a:r>
              <a:rPr lang="nl-BE" dirty="0"/>
              <a:t>, </a:t>
            </a:r>
            <a:r>
              <a:rPr lang="nl-BE" dirty="0" err="1"/>
              <a:t>distribution</a:t>
            </a:r>
            <a:r>
              <a:rPr lang="nl-BE" dirty="0"/>
              <a:t>, </a:t>
            </a:r>
            <a:r>
              <a:rPr lang="nl-BE" dirty="0" err="1"/>
              <a:t>ecological</a:t>
            </a:r>
            <a:r>
              <a:rPr lang="nl-BE" dirty="0"/>
              <a:t> information (</a:t>
            </a:r>
            <a:r>
              <a:rPr lang="nl-BE" dirty="0" err="1"/>
              <a:t>feeding</a:t>
            </a:r>
            <a:r>
              <a:rPr lang="nl-BE" dirty="0"/>
              <a:t> type, host-</a:t>
            </a:r>
            <a:r>
              <a:rPr lang="nl-BE" dirty="0" err="1"/>
              <a:t>parasite</a:t>
            </a:r>
            <a:r>
              <a:rPr lang="nl-BE" dirty="0"/>
              <a:t> </a:t>
            </a:r>
            <a:r>
              <a:rPr lang="nl-BE" dirty="0" err="1"/>
              <a:t>relation</a:t>
            </a:r>
            <a:r>
              <a:rPr lang="nl-BE" dirty="0"/>
              <a:t> …), web links &amp; </a:t>
            </a:r>
            <a:r>
              <a:rPr lang="nl-BE" dirty="0" err="1"/>
              <a:t>pdfs</a:t>
            </a:r>
            <a:endParaRPr lang="nl-BE" dirty="0"/>
          </a:p>
        </p:txBody>
      </p:sp>
    </p:spTree>
    <p:extLst>
      <p:ext uri="{BB962C8B-B14F-4D97-AF65-F5344CB8AC3E}">
        <p14:creationId xmlns:p14="http://schemas.microsoft.com/office/powerpoint/2010/main" val="2855924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506" y="205978"/>
            <a:ext cx="7283152" cy="367550"/>
          </a:xfrm>
        </p:spPr>
        <p:txBody>
          <a:bodyPr/>
          <a:lstStyle/>
          <a:p>
            <a:r>
              <a:rPr lang="nl-BE" sz="2400" dirty="0" err="1"/>
              <a:t>WoRMS</a:t>
            </a:r>
            <a:r>
              <a:rPr lang="nl-BE" sz="2400" dirty="0"/>
              <a:t> – </a:t>
            </a:r>
            <a:r>
              <a:rPr lang="nl-BE" sz="2400" dirty="0" err="1"/>
              <a:t>where</a:t>
            </a:r>
            <a:r>
              <a:rPr lang="nl-BE" sz="2400" dirty="0"/>
              <a:t> are we? </a:t>
            </a:r>
            <a:r>
              <a:rPr lang="nl-BE" sz="2400" dirty="0" err="1"/>
              <a:t>Some</a:t>
            </a:r>
            <a:r>
              <a:rPr lang="nl-BE" sz="2400" dirty="0"/>
              <a:t> </a:t>
            </a:r>
            <a:r>
              <a:rPr lang="nl-BE" sz="2400" dirty="0" err="1"/>
              <a:t>number</a:t>
            </a:r>
            <a:r>
              <a:rPr lang="nl-BE" sz="2400" dirty="0"/>
              <a:t> </a:t>
            </a:r>
            <a:r>
              <a:rPr lang="nl-BE" sz="2400" dirty="0" err="1"/>
              <a:t>crunching</a:t>
            </a:r>
            <a:r>
              <a:rPr lang="nl-BE" sz="2400" dirty="0"/>
              <a:t>…</a:t>
            </a:r>
          </a:p>
        </p:txBody>
      </p:sp>
      <p:sp>
        <p:nvSpPr>
          <p:cNvPr id="4" name="Content Placeholder 2"/>
          <p:cNvSpPr txBox="1">
            <a:spLocks/>
          </p:cNvSpPr>
          <p:nvPr/>
        </p:nvSpPr>
        <p:spPr>
          <a:xfrm>
            <a:off x="2411760" y="842750"/>
            <a:ext cx="5246340" cy="4031667"/>
          </a:xfrm>
          <a:prstGeom prst="rect">
            <a:avLst/>
          </a:prstGeom>
        </p:spPr>
        <p:txBody>
          <a:bodyPr vert="horz" lIns="68580" tIns="34290" rIns="68580" bIns="34290" rtlCol="0">
            <a:normAutofit lnSpcReduction="10000"/>
          </a:bodyPr>
          <a:lstStyle>
            <a:lvl1pPr marL="342900" indent="-342900" algn="l" defTabSz="914400" rtl="0" eaLnBrk="1" latinLnBrk="0" hangingPunct="1">
              <a:spcBef>
                <a:spcPts val="600"/>
              </a:spcBef>
              <a:buFont typeface="Arial" pitchFamily="34" charset="0"/>
              <a:buChar char="•"/>
              <a:defRPr sz="1600" b="0"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4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Taxonomy:</a:t>
            </a:r>
          </a:p>
          <a:p>
            <a:pPr lvl="1"/>
            <a:r>
              <a:rPr lang="nl-BE" sz="1050" dirty="0"/>
              <a:t>242,753 </a:t>
            </a:r>
            <a:r>
              <a:rPr lang="en-US" sz="1050" b="1" dirty="0"/>
              <a:t>accepted marine species</a:t>
            </a:r>
            <a:r>
              <a:rPr lang="en-US" sz="1050" dirty="0"/>
              <a:t>; of which 93% is checked</a:t>
            </a:r>
          </a:p>
          <a:p>
            <a:pPr lvl="1"/>
            <a:r>
              <a:rPr lang="nl-BE" sz="1050" dirty="0"/>
              <a:t>478,236 </a:t>
            </a:r>
            <a:r>
              <a:rPr lang="en-US" sz="1050" dirty="0"/>
              <a:t>species names including synonyms (</a:t>
            </a:r>
            <a:r>
              <a:rPr lang="en-US" sz="1050" i="1" dirty="0"/>
              <a:t>marine &amp; Recent</a:t>
            </a:r>
            <a:r>
              <a:rPr lang="en-US" sz="1050" dirty="0"/>
              <a:t>)</a:t>
            </a:r>
          </a:p>
          <a:p>
            <a:pPr lvl="1"/>
            <a:r>
              <a:rPr lang="nl-BE" sz="1050" dirty="0"/>
              <a:t>30,908 species with an </a:t>
            </a:r>
            <a:r>
              <a:rPr lang="en-US" sz="1050" dirty="0"/>
              <a:t>image; of which 55% is checked</a:t>
            </a:r>
          </a:p>
          <a:p>
            <a:pPr lvl="1"/>
            <a:r>
              <a:rPr lang="en-US" sz="1050" dirty="0"/>
              <a:t>1,873 citations or references to </a:t>
            </a:r>
            <a:r>
              <a:rPr lang="en-US" sz="1050" dirty="0" err="1"/>
              <a:t>WoRMS</a:t>
            </a:r>
            <a:r>
              <a:rPr lang="en-US" sz="1050" dirty="0"/>
              <a:t> in literature</a:t>
            </a:r>
          </a:p>
          <a:p>
            <a:pPr marL="342900" lvl="1" indent="0">
              <a:buNone/>
            </a:pPr>
            <a:endParaRPr lang="en-US" sz="1050" dirty="0">
              <a:solidFill>
                <a:srgbClr val="FF0000"/>
              </a:solidFill>
            </a:endParaRPr>
          </a:p>
          <a:p>
            <a:pPr marL="342900" lvl="1" indent="0">
              <a:buNone/>
            </a:pPr>
            <a:r>
              <a:rPr lang="en-US" sz="1050" b="1" i="1" dirty="0"/>
              <a:t>Still a number of (historical) gaps to fill =&gt; work in progress</a:t>
            </a:r>
          </a:p>
          <a:p>
            <a:pPr marL="342900" lvl="1" indent="0">
              <a:buNone/>
            </a:pPr>
            <a:r>
              <a:rPr lang="en-US" sz="1050" b="1" i="1" dirty="0"/>
              <a:t>Increment of 1,500 - 2,000 newly described species per year</a:t>
            </a:r>
          </a:p>
          <a:p>
            <a:pPr marL="342900" lvl="1" indent="0">
              <a:buNone/>
            </a:pPr>
            <a:endParaRPr lang="en-US" sz="1050" b="1" i="1" dirty="0">
              <a:solidFill>
                <a:srgbClr val="FF0000"/>
              </a:solidFill>
            </a:endParaRPr>
          </a:p>
          <a:p>
            <a:pPr lvl="1"/>
            <a:r>
              <a:rPr lang="nl-BE" sz="1050" dirty="0"/>
              <a:t>&gt; 30,000 non-marine species (</a:t>
            </a:r>
            <a:r>
              <a:rPr lang="nl-BE" sz="1050" dirty="0" err="1"/>
              <a:t>accepted</a:t>
            </a:r>
            <a:r>
              <a:rPr lang="nl-BE" sz="1050" dirty="0"/>
              <a:t> + </a:t>
            </a:r>
            <a:r>
              <a:rPr lang="nl-BE" sz="1050" dirty="0" err="1"/>
              <a:t>synonyms</a:t>
            </a:r>
            <a:r>
              <a:rPr lang="nl-BE" sz="1050" dirty="0"/>
              <a:t>)</a:t>
            </a:r>
          </a:p>
          <a:p>
            <a:pPr lvl="2"/>
            <a:r>
              <a:rPr lang="nl-BE" sz="1050" i="1" dirty="0"/>
              <a:t>E.g. Mollusca, </a:t>
            </a:r>
            <a:r>
              <a:rPr lang="nl-BE" sz="1050" i="1" dirty="0" err="1"/>
              <a:t>Isopoda</a:t>
            </a:r>
            <a:r>
              <a:rPr lang="nl-BE" sz="1050" i="1" dirty="0"/>
              <a:t>, </a:t>
            </a:r>
            <a:r>
              <a:rPr lang="nl-BE" sz="1050" i="1" dirty="0" err="1"/>
              <a:t>Plantae</a:t>
            </a:r>
            <a:r>
              <a:rPr lang="nl-BE" sz="1050" i="1" dirty="0"/>
              <a:t>, </a:t>
            </a:r>
            <a:r>
              <a:rPr lang="nl-BE" sz="1050" i="1" dirty="0" err="1"/>
              <a:t>Chromista</a:t>
            </a:r>
            <a:endParaRPr lang="en-US" sz="1050" i="1" dirty="0"/>
          </a:p>
          <a:p>
            <a:pPr marL="342900" lvl="1" indent="0">
              <a:buNone/>
            </a:pPr>
            <a:endParaRPr lang="en-US" sz="1050" b="1" i="1" dirty="0">
              <a:solidFill>
                <a:srgbClr val="FF0000"/>
              </a:solidFill>
            </a:endParaRPr>
          </a:p>
          <a:p>
            <a:pPr marL="272654" lvl="1" indent="-272654">
              <a:buFont typeface="Arial" pitchFamily="34" charset="0"/>
              <a:buChar char="•"/>
            </a:pPr>
            <a:r>
              <a:rPr lang="en-US" sz="1050" dirty="0"/>
              <a:t>Usage:</a:t>
            </a:r>
          </a:p>
          <a:p>
            <a:pPr lvl="1"/>
            <a:r>
              <a:rPr lang="nl-NL" sz="1050" dirty="0"/>
              <a:t>± 90,000 </a:t>
            </a:r>
            <a:r>
              <a:rPr lang="nl-NL" sz="1050" dirty="0" err="1"/>
              <a:t>unique</a:t>
            </a:r>
            <a:r>
              <a:rPr lang="nl-NL" sz="1050" dirty="0"/>
              <a:t> </a:t>
            </a:r>
            <a:r>
              <a:rPr lang="nl-NL" sz="1050" dirty="0" err="1"/>
              <a:t>visitors</a:t>
            </a:r>
            <a:r>
              <a:rPr lang="nl-NL" sz="1050" dirty="0"/>
              <a:t> per </a:t>
            </a:r>
            <a:r>
              <a:rPr lang="nl-NL" sz="1050" dirty="0" err="1"/>
              <a:t>month</a:t>
            </a:r>
            <a:endParaRPr lang="nl-NL" sz="1050" dirty="0"/>
          </a:p>
          <a:p>
            <a:pPr lvl="1"/>
            <a:r>
              <a:rPr lang="nl-NL" sz="1050" dirty="0"/>
              <a:t>± 3 </a:t>
            </a:r>
            <a:r>
              <a:rPr lang="nl-NL" sz="1050" dirty="0" err="1"/>
              <a:t>million</a:t>
            </a:r>
            <a:r>
              <a:rPr lang="nl-NL" sz="1050" dirty="0"/>
              <a:t> hits per </a:t>
            </a:r>
            <a:r>
              <a:rPr lang="nl-NL" sz="1050" dirty="0" err="1"/>
              <a:t>month</a:t>
            </a:r>
            <a:endParaRPr lang="nl-NL" sz="1050" dirty="0"/>
          </a:p>
          <a:p>
            <a:pPr lvl="1"/>
            <a:r>
              <a:rPr lang="nl-NL" sz="1050" dirty="0"/>
              <a:t>&gt;150 </a:t>
            </a:r>
            <a:r>
              <a:rPr lang="nl-NL" sz="1050" dirty="0" err="1"/>
              <a:t>registered</a:t>
            </a:r>
            <a:r>
              <a:rPr lang="nl-NL" sz="1050" dirty="0"/>
              <a:t> users of </a:t>
            </a:r>
            <a:r>
              <a:rPr lang="nl-NL" sz="1050" dirty="0" err="1"/>
              <a:t>our</a:t>
            </a:r>
            <a:r>
              <a:rPr lang="nl-NL" sz="1050" dirty="0"/>
              <a:t> web services</a:t>
            </a:r>
          </a:p>
          <a:p>
            <a:pPr lvl="1"/>
            <a:r>
              <a:rPr lang="nl-NL" sz="1050" dirty="0"/>
              <a:t>&gt; 80 </a:t>
            </a:r>
            <a:r>
              <a:rPr lang="nl-NL" sz="1050" dirty="0" err="1"/>
              <a:t>institutes</a:t>
            </a:r>
            <a:r>
              <a:rPr lang="nl-NL" sz="1050" dirty="0"/>
              <a:t>/</a:t>
            </a:r>
            <a:r>
              <a:rPr lang="nl-NL" sz="1050" dirty="0" err="1"/>
              <a:t>organisations</a:t>
            </a:r>
            <a:r>
              <a:rPr lang="nl-NL" sz="1050" dirty="0"/>
              <a:t> </a:t>
            </a:r>
            <a:r>
              <a:rPr lang="nl-NL" sz="1050" dirty="0" err="1"/>
              <a:t>receive</a:t>
            </a:r>
            <a:r>
              <a:rPr lang="nl-NL" sz="1050" dirty="0"/>
              <a:t> </a:t>
            </a:r>
            <a:r>
              <a:rPr lang="en-US" sz="1050" dirty="0"/>
              <a:t>access to download a monthly copy of </a:t>
            </a:r>
            <a:r>
              <a:rPr lang="en-US" sz="1050" dirty="0" err="1"/>
              <a:t>WoRMS</a:t>
            </a:r>
            <a:endParaRPr lang="nl-BE" sz="1050" dirty="0"/>
          </a:p>
        </p:txBody>
      </p:sp>
    </p:spTree>
    <p:extLst>
      <p:ext uri="{BB962C8B-B14F-4D97-AF65-F5344CB8AC3E}">
        <p14:creationId xmlns:p14="http://schemas.microsoft.com/office/powerpoint/2010/main" val="211827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3" end="1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4" end="1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5" end="1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41984" y="818908"/>
            <a:ext cx="5462364" cy="3805070"/>
          </a:xfrm>
        </p:spPr>
        <p:txBody>
          <a:bodyPr/>
          <a:lstStyle/>
          <a:p>
            <a:r>
              <a:rPr lang="nl-BE" dirty="0"/>
              <a:t>Online interface   https://marinespecies.org</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2586" r="3372" b="6957"/>
          <a:stretch/>
        </p:blipFill>
        <p:spPr bwMode="auto">
          <a:xfrm>
            <a:off x="1655677" y="1185048"/>
            <a:ext cx="6189323" cy="2898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1D264B1C-3C01-144D-A818-E94D740CE3F8}"/>
              </a:ext>
            </a:extLst>
          </p:cNvPr>
          <p:cNvPicPr>
            <a:picLocks noChangeAspect="1"/>
          </p:cNvPicPr>
          <p:nvPr/>
        </p:nvPicPr>
        <p:blipFill>
          <a:blip r:embed="rId4"/>
          <a:stretch>
            <a:fillRect/>
          </a:stretch>
        </p:blipFill>
        <p:spPr>
          <a:xfrm>
            <a:off x="0" y="519522"/>
            <a:ext cx="11805135" cy="3737646"/>
          </a:xfrm>
          <a:prstGeom prst="rect">
            <a:avLst/>
          </a:prstGeom>
        </p:spPr>
      </p:pic>
    </p:spTree>
    <p:extLst>
      <p:ext uri="{BB962C8B-B14F-4D97-AF65-F5344CB8AC3E}">
        <p14:creationId xmlns:p14="http://schemas.microsoft.com/office/powerpoint/2010/main" val="27296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Shape 1"/>
          <p:cNvSpPr txBox="1"/>
          <p:nvPr/>
        </p:nvSpPr>
        <p:spPr>
          <a:xfrm>
            <a:off x="497807" y="358541"/>
            <a:ext cx="5059407" cy="390876"/>
          </a:xfrm>
          <a:prstGeom prst="rect">
            <a:avLst/>
          </a:prstGeom>
          <a:noFill/>
          <a:ln>
            <a:noFill/>
          </a:ln>
        </p:spPr>
        <p:txBody>
          <a:bodyPr lIns="0" tIns="0" rIns="0" bIns="0">
            <a:spAutoFit/>
          </a:bodyPr>
          <a:lstStyle/>
          <a:p>
            <a:r>
              <a:rPr lang="en-AU" sz="2540" b="1" spc="-1" dirty="0">
                <a:solidFill>
                  <a:srgbClr val="006699"/>
                </a:solidFill>
              </a:rPr>
              <a:t>A brief history of OBIS...</a:t>
            </a:r>
            <a:endParaRPr lang="en-AU" sz="2540" b="1" spc="-1" dirty="0">
              <a:solidFill>
                <a:srgbClr val="006699"/>
              </a:solidFill>
              <a:ea typeface="DejaVu Sans"/>
            </a:endParaRPr>
          </a:p>
        </p:txBody>
      </p:sp>
      <p:sp>
        <p:nvSpPr>
          <p:cNvPr id="82" name="TextShape 2"/>
          <p:cNvSpPr txBox="1"/>
          <p:nvPr/>
        </p:nvSpPr>
        <p:spPr>
          <a:xfrm>
            <a:off x="718548" y="1110235"/>
            <a:ext cx="4114401" cy="3292221"/>
          </a:xfrm>
          <a:prstGeom prst="rect">
            <a:avLst/>
          </a:prstGeom>
          <a:noFill/>
          <a:ln>
            <a:noFill/>
          </a:ln>
        </p:spPr>
        <p:txBody>
          <a:bodyPr lIns="81635" tIns="40817" rIns="81635" bIns="40817">
            <a:spAutoFit/>
          </a:bodyPr>
          <a:lstStyle/>
          <a:p>
            <a:r>
              <a:rPr lang="en-AU" sz="1633" b="1" spc="-1" dirty="0">
                <a:solidFill>
                  <a:srgbClr val="006699"/>
                </a:solidFill>
                <a:ea typeface="DejaVu Sans"/>
              </a:rPr>
              <a:t>2000-2010:</a:t>
            </a:r>
            <a:r>
              <a:rPr lang="en-AU" sz="1451" spc="-1" dirty="0">
                <a:solidFill>
                  <a:srgbClr val="006699"/>
                </a:solidFill>
                <a:ea typeface="DejaVu Sans"/>
              </a:rPr>
              <a:t> OBIS was created as data repository and information dissemination for the 16 projects of the </a:t>
            </a:r>
            <a:r>
              <a:rPr lang="en-AU" sz="1451" spc="-1" dirty="0" err="1">
                <a:solidFill>
                  <a:srgbClr val="006699"/>
                </a:solidFill>
                <a:ea typeface="DejaVu Sans"/>
              </a:rPr>
              <a:t>CoML</a:t>
            </a:r>
            <a:r>
              <a:rPr lang="en-AU" sz="1451" spc="-1" dirty="0">
                <a:solidFill>
                  <a:srgbClr val="006699"/>
                </a:solidFill>
                <a:ea typeface="DejaVu Sans"/>
              </a:rPr>
              <a:t> and the regional committees. </a:t>
            </a:r>
            <a:endParaRPr lang="en-AU" sz="1451" spc="-1" dirty="0"/>
          </a:p>
          <a:p>
            <a:endParaRPr lang="en-AU" sz="1451" spc="-1" dirty="0"/>
          </a:p>
          <a:p>
            <a:r>
              <a:rPr lang="en-AU" sz="1633" b="1" spc="-1" dirty="0">
                <a:solidFill>
                  <a:srgbClr val="006699"/>
                </a:solidFill>
                <a:ea typeface="DejaVu Sans"/>
              </a:rPr>
              <a:t>2009</a:t>
            </a:r>
            <a:r>
              <a:rPr lang="en-AU" sz="1451" spc="-1" dirty="0">
                <a:solidFill>
                  <a:srgbClr val="006699"/>
                </a:solidFill>
                <a:ea typeface="DejaVu Sans"/>
              </a:rPr>
              <a:t>: the project was adopted by the Intergovernmental Oceanographic Commission (IOC-UNESCO) under the IODE programme (IOC Resolution XXV-4)</a:t>
            </a:r>
            <a:endParaRPr lang="en-AU" sz="1451" spc="-1" dirty="0"/>
          </a:p>
          <a:p>
            <a:endParaRPr lang="en-AU" sz="1451" spc="-1" dirty="0"/>
          </a:p>
          <a:p>
            <a:r>
              <a:rPr lang="en-AU" sz="1633" b="1" spc="-1" dirty="0">
                <a:solidFill>
                  <a:srgbClr val="006699"/>
                </a:solidFill>
                <a:ea typeface="DejaVu Sans"/>
              </a:rPr>
              <a:t>2011:</a:t>
            </a:r>
            <a:r>
              <a:rPr lang="en-AU" sz="1451" spc="-1" dirty="0">
                <a:solidFill>
                  <a:srgbClr val="006699"/>
                </a:solidFill>
                <a:ea typeface="DejaVu Sans"/>
              </a:rPr>
              <a:t> the Secretariat and </a:t>
            </a:r>
            <a:r>
              <a:rPr lang="en-AU" sz="1451" spc="-1" dirty="0" err="1">
                <a:solidFill>
                  <a:srgbClr val="006699"/>
                </a:solidFill>
                <a:ea typeface="DejaVu Sans"/>
              </a:rPr>
              <a:t>iOBIS</a:t>
            </a:r>
            <a:r>
              <a:rPr lang="en-AU" sz="1451" spc="-1" dirty="0">
                <a:solidFill>
                  <a:srgbClr val="006699"/>
                </a:solidFill>
                <a:ea typeface="DejaVu Sans"/>
              </a:rPr>
              <a:t> was moved from Rutgers University, USA to Oostende, Belgium </a:t>
            </a:r>
            <a:endParaRPr lang="en-AU" sz="1451" spc="-1" dirty="0"/>
          </a:p>
          <a:p>
            <a:endParaRPr lang="en-AU" sz="1451" spc="-1" dirty="0"/>
          </a:p>
        </p:txBody>
      </p:sp>
      <p:pic>
        <p:nvPicPr>
          <p:cNvPr id="83" name="Picture 82"/>
          <p:cNvPicPr/>
          <p:nvPr/>
        </p:nvPicPr>
        <p:blipFill>
          <a:blip r:embed="rId3"/>
          <a:stretch/>
        </p:blipFill>
        <p:spPr>
          <a:xfrm>
            <a:off x="4800621" y="2742934"/>
            <a:ext cx="4277344" cy="2155162"/>
          </a:xfrm>
          <a:prstGeom prst="rect">
            <a:avLst/>
          </a:prstGeom>
          <a:ln>
            <a:noFill/>
          </a:ln>
        </p:spPr>
      </p:pic>
      <p:pic>
        <p:nvPicPr>
          <p:cNvPr id="84" name="Picture 83"/>
          <p:cNvPicPr/>
          <p:nvPr/>
        </p:nvPicPr>
        <p:blipFill>
          <a:blip r:embed="rId4"/>
          <a:stretch/>
        </p:blipFill>
        <p:spPr>
          <a:xfrm>
            <a:off x="3526790" y="4310325"/>
            <a:ext cx="1175543" cy="572751"/>
          </a:xfrm>
          <a:prstGeom prst="rect">
            <a:avLst/>
          </a:prstGeom>
          <a:ln>
            <a:noFill/>
          </a:ln>
        </p:spPr>
      </p:pic>
    </p:spTree>
    <p:extLst>
      <p:ext uri="{BB962C8B-B14F-4D97-AF65-F5344CB8AC3E}">
        <p14:creationId xmlns:p14="http://schemas.microsoft.com/office/powerpoint/2010/main" val="421803387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a:p>
        </p:txBody>
      </p:sp>
      <p:sp>
        <p:nvSpPr>
          <p:cNvPr id="3" name="Content Placeholder 2"/>
          <p:cNvSpPr>
            <a:spLocks noGrp="1"/>
          </p:cNvSpPr>
          <p:nvPr>
            <p:ph idx="1"/>
          </p:nvPr>
        </p:nvSpPr>
        <p:spPr/>
        <p:txBody>
          <a:bodyPr/>
          <a:lstStyle/>
          <a:p>
            <a:r>
              <a:rPr lang="nl-BE" dirty="0"/>
              <a:t>Web services:     https://marinespecies.org/aphia.php?p=webservice</a:t>
            </a: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44" t="12611" r="25108" b="9488"/>
          <a:stretch/>
        </p:blipFill>
        <p:spPr bwMode="auto">
          <a:xfrm>
            <a:off x="1666542" y="1113588"/>
            <a:ext cx="6692914" cy="3960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07881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10"/>
          </p:nvPr>
        </p:nvSpPr>
        <p:spPr>
          <a:xfrm>
            <a:off x="2593689" y="855757"/>
            <a:ext cx="5064411" cy="3751030"/>
          </a:xfrm>
        </p:spPr>
        <p:txBody>
          <a:bodyPr/>
          <a:lstStyle/>
          <a:p>
            <a:r>
              <a:rPr lang="en-GB" dirty="0" err="1"/>
              <a:t>LifeWatch</a:t>
            </a:r>
            <a:r>
              <a:rPr lang="en-GB" dirty="0"/>
              <a:t> is part of the European Strategy Forum on Research Infrastructures (ESFRI)</a:t>
            </a:r>
          </a:p>
          <a:p>
            <a:endParaRPr lang="en-US" sz="600" dirty="0"/>
          </a:p>
          <a:p>
            <a:r>
              <a:rPr lang="en-US" dirty="0" err="1"/>
              <a:t>LifeWatch</a:t>
            </a:r>
            <a:r>
              <a:rPr lang="en-US" dirty="0"/>
              <a:t> = virtual laboratory for biodiversity research:</a:t>
            </a:r>
            <a:endParaRPr lang="en-GB" dirty="0"/>
          </a:p>
          <a:p>
            <a:pPr lvl="1"/>
            <a:r>
              <a:rPr lang="en-GB" sz="1050" dirty="0"/>
              <a:t>Biodiversity observatories, databases, web services and modelling tools</a:t>
            </a:r>
          </a:p>
          <a:p>
            <a:pPr lvl="1"/>
            <a:r>
              <a:rPr lang="en-GB" sz="1050" dirty="0"/>
              <a:t>Integration of existing systems, upgrades, new systems</a:t>
            </a:r>
          </a:p>
          <a:p>
            <a:endParaRPr lang="nl-BE" sz="600" dirty="0"/>
          </a:p>
          <a:p>
            <a:r>
              <a:rPr lang="nl-BE" dirty="0"/>
              <a:t>Construction </a:t>
            </a:r>
            <a:r>
              <a:rPr lang="nl-BE" dirty="0" err="1"/>
              <a:t>phase</a:t>
            </a:r>
            <a:r>
              <a:rPr lang="nl-BE" dirty="0"/>
              <a:t>: 2012 – 2016</a:t>
            </a:r>
          </a:p>
          <a:p>
            <a:pPr lvl="1"/>
            <a:r>
              <a:rPr lang="en-GB" sz="1050" dirty="0"/>
              <a:t>Financed by Member States</a:t>
            </a:r>
          </a:p>
          <a:p>
            <a:pPr lvl="1"/>
            <a:r>
              <a:rPr lang="en-GB" sz="1050" dirty="0"/>
              <a:t>Development of regional and central components by participating countries</a:t>
            </a:r>
          </a:p>
          <a:p>
            <a:endParaRPr lang="nl-BE" sz="600" dirty="0"/>
          </a:p>
          <a:p>
            <a:r>
              <a:rPr lang="nl-BE" dirty="0"/>
              <a:t>Building a </a:t>
            </a:r>
            <a:r>
              <a:rPr lang="nl-BE" dirty="0" err="1"/>
              <a:t>taxonomic</a:t>
            </a:r>
            <a:r>
              <a:rPr lang="nl-BE" dirty="0"/>
              <a:t> backbone (focus on </a:t>
            </a:r>
            <a:r>
              <a:rPr lang="nl-BE" dirty="0" err="1"/>
              <a:t>aquatic</a:t>
            </a:r>
            <a:r>
              <a:rPr lang="nl-BE" dirty="0"/>
              <a:t> environment)</a:t>
            </a:r>
          </a:p>
          <a:p>
            <a:endParaRPr lang="nl-BE" sz="600" dirty="0"/>
          </a:p>
          <a:p>
            <a:r>
              <a:rPr lang="nl-BE" dirty="0"/>
              <a:t>Building a Marine Virtual Research Environment (Marine VRE)</a:t>
            </a:r>
            <a:endParaRPr lang="en-GB" dirty="0"/>
          </a:p>
          <a:p>
            <a:pPr lvl="1"/>
            <a:r>
              <a:rPr lang="en-GB" sz="1050" dirty="0"/>
              <a:t>Start with “light” version =&gt; can become full grown infrastructure, conform reference model envisaged under </a:t>
            </a:r>
            <a:r>
              <a:rPr lang="en-GB" sz="1050" dirty="0" err="1"/>
              <a:t>LifeWatch</a:t>
            </a:r>
            <a:endParaRPr lang="en-GB" sz="1050" dirty="0"/>
          </a:p>
          <a:p>
            <a:pPr lvl="1"/>
            <a:r>
              <a:rPr lang="en-GB" sz="1050" dirty="0"/>
              <a:t>Based on existing data resources, web services, analysis services &amp; tools</a:t>
            </a:r>
          </a:p>
          <a:p>
            <a:endParaRPr lang="nl-BE" dirty="0"/>
          </a:p>
        </p:txBody>
      </p:sp>
      <p:sp>
        <p:nvSpPr>
          <p:cNvPr id="4" name="Title 1"/>
          <p:cNvSpPr txBox="1">
            <a:spLocks/>
          </p:cNvSpPr>
          <p:nvPr/>
        </p:nvSpPr>
        <p:spPr>
          <a:xfrm>
            <a:off x="2241984" y="205978"/>
            <a:ext cx="5462364" cy="367550"/>
          </a:xfrm>
          <a:prstGeom prst="rect">
            <a:avLst/>
          </a:prstGeom>
        </p:spPr>
        <p:txBody>
          <a:bodyPr vert="horz" lIns="68580" tIns="34290" rIns="68580" bIns="34290" rtlCol="0" anchor="ctr">
            <a:noAutofit/>
          </a:bodyPr>
          <a:lstStyle>
            <a:lvl1pPr algn="l" defTabSz="914400" rtl="0" eaLnBrk="1" latinLnBrk="0" hangingPunct="1">
              <a:lnSpc>
                <a:spcPts val="3100"/>
              </a:lnSpc>
              <a:spcBef>
                <a:spcPct val="0"/>
              </a:spcBef>
              <a:buNone/>
              <a:defRPr sz="2400" b="1" i="0" kern="1200">
                <a:solidFill>
                  <a:srgbClr val="0084A1"/>
                </a:solidFill>
                <a:latin typeface="+mn-lt"/>
                <a:ea typeface="+mj-ea"/>
                <a:cs typeface="Verdana"/>
              </a:defRPr>
            </a:lvl1pPr>
          </a:lstStyle>
          <a:p>
            <a:r>
              <a:rPr lang="nl-BE" dirty="0" err="1"/>
              <a:t>WoRMS</a:t>
            </a:r>
            <a:r>
              <a:rPr lang="nl-BE" dirty="0"/>
              <a:t> – part of </a:t>
            </a:r>
            <a:r>
              <a:rPr lang="nl-BE" dirty="0" err="1"/>
              <a:t>LifeWatch</a:t>
            </a:r>
            <a:endParaRPr lang="nl-BE" dirty="0"/>
          </a:p>
        </p:txBody>
      </p:sp>
    </p:spTree>
    <p:extLst>
      <p:ext uri="{BB962C8B-B14F-4D97-AF65-F5344CB8AC3E}">
        <p14:creationId xmlns:p14="http://schemas.microsoft.com/office/powerpoint/2010/main" val="2830506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a:t>
            </a:r>
            <a:r>
              <a:rPr lang="nl-BE" dirty="0" err="1"/>
              <a:t>supported</a:t>
            </a:r>
            <a:r>
              <a:rPr lang="nl-BE" dirty="0"/>
              <a:t> </a:t>
            </a:r>
            <a:r>
              <a:rPr lang="nl-BE" dirty="0" err="1"/>
              <a:t>by</a:t>
            </a:r>
            <a:r>
              <a:rPr lang="nl-BE" dirty="0"/>
              <a:t> </a:t>
            </a:r>
            <a:r>
              <a:rPr lang="nl-BE" dirty="0" err="1"/>
              <a:t>LifeWatch</a:t>
            </a:r>
            <a:endParaRPr lang="nl-BE" dirty="0"/>
          </a:p>
        </p:txBody>
      </p:sp>
      <p:sp>
        <p:nvSpPr>
          <p:cNvPr id="3" name="Content Placeholder 2"/>
          <p:cNvSpPr>
            <a:spLocks noGrp="1"/>
          </p:cNvSpPr>
          <p:nvPr>
            <p:ph idx="1"/>
          </p:nvPr>
        </p:nvSpPr>
        <p:spPr/>
        <p:txBody>
          <a:bodyPr/>
          <a:lstStyle/>
          <a:p>
            <a:endParaRPr lang="nl-BE" dirty="0"/>
          </a:p>
          <a:p>
            <a:r>
              <a:rPr lang="nl-BE" dirty="0" err="1"/>
              <a:t>Taxonomic</a:t>
            </a:r>
            <a:r>
              <a:rPr lang="nl-BE" dirty="0"/>
              <a:t> backbone</a:t>
            </a:r>
          </a:p>
          <a:p>
            <a:pPr lvl="1"/>
            <a:r>
              <a:rPr lang="nl-BE" dirty="0" err="1"/>
              <a:t>Facilitates</a:t>
            </a:r>
            <a:r>
              <a:rPr lang="nl-BE" dirty="0"/>
              <a:t> the </a:t>
            </a:r>
            <a:r>
              <a:rPr lang="nl-BE" dirty="0" err="1"/>
              <a:t>standardisation</a:t>
            </a:r>
            <a:r>
              <a:rPr lang="nl-BE" dirty="0"/>
              <a:t> of species data</a:t>
            </a:r>
          </a:p>
          <a:p>
            <a:pPr lvl="1"/>
            <a:r>
              <a:rPr lang="nl-BE" dirty="0"/>
              <a:t>(</a:t>
            </a:r>
            <a:r>
              <a:rPr lang="nl-BE" dirty="0" err="1"/>
              <a:t>Virtually</a:t>
            </a:r>
            <a:r>
              <a:rPr lang="nl-BE" dirty="0"/>
              <a:t>) </a:t>
            </a:r>
            <a:r>
              <a:rPr lang="nl-BE" dirty="0" err="1"/>
              <a:t>brings</a:t>
            </a:r>
            <a:r>
              <a:rPr lang="nl-BE" dirty="0"/>
              <a:t> </a:t>
            </a:r>
            <a:r>
              <a:rPr lang="nl-BE" dirty="0" err="1"/>
              <a:t>together</a:t>
            </a:r>
            <a:r>
              <a:rPr lang="nl-BE" dirty="0"/>
              <a:t> different component databases &amp; data systems</a:t>
            </a:r>
          </a:p>
          <a:p>
            <a:pPr lvl="1"/>
            <a:r>
              <a:rPr lang="nl-BE" dirty="0"/>
              <a:t>5 major </a:t>
            </a:r>
            <a:r>
              <a:rPr lang="nl-BE" dirty="0" err="1"/>
              <a:t>components</a:t>
            </a:r>
            <a:endParaRPr lang="nl-BE" dirty="0"/>
          </a:p>
        </p:txBody>
      </p:sp>
      <p:sp>
        <p:nvSpPr>
          <p:cNvPr id="47" name="Rectangle 46"/>
          <p:cNvSpPr/>
          <p:nvPr/>
        </p:nvSpPr>
        <p:spPr>
          <a:xfrm>
            <a:off x="2485193" y="2309426"/>
            <a:ext cx="2542014" cy="208510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nvGrpSpPr>
          <p:cNvPr id="48" name="Group 47"/>
          <p:cNvGrpSpPr/>
          <p:nvPr/>
        </p:nvGrpSpPr>
        <p:grpSpPr>
          <a:xfrm>
            <a:off x="2493245" y="2317485"/>
            <a:ext cx="2533961" cy="2108362"/>
            <a:chOff x="1884697" y="1790468"/>
            <a:chExt cx="4115307" cy="3424106"/>
          </a:xfrm>
        </p:grpSpPr>
        <p:sp>
          <p:nvSpPr>
            <p:cNvPr id="49" name="Rectangle 48"/>
            <p:cNvSpPr/>
            <p:nvPr/>
          </p:nvSpPr>
          <p:spPr>
            <a:xfrm>
              <a:off x="1899449" y="1790468"/>
              <a:ext cx="4100553" cy="1515720"/>
            </a:xfrm>
            <a:prstGeom prst="rect">
              <a:avLst/>
            </a:prstGeom>
            <a:solidFill>
              <a:schemeClr val="accent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25"/>
            </a:p>
          </p:txBody>
        </p:sp>
        <p:sp>
          <p:nvSpPr>
            <p:cNvPr id="50" name="TextBox 49"/>
            <p:cNvSpPr txBox="1"/>
            <p:nvPr/>
          </p:nvSpPr>
          <p:spPr>
            <a:xfrm>
              <a:off x="2348050" y="3399270"/>
              <a:ext cx="3301609" cy="374885"/>
            </a:xfrm>
            <a:prstGeom prst="rect">
              <a:avLst/>
            </a:prstGeom>
            <a:solidFill>
              <a:srgbClr val="FFC000">
                <a:alpha val="50000"/>
              </a:srgbClr>
            </a:solidFill>
            <a:ln>
              <a:solidFill>
                <a:schemeClr val="accent1"/>
              </a:solidFill>
            </a:ln>
          </p:spPr>
          <p:txBody>
            <a:bodyPr wrap="square" rtlCol="0">
              <a:spAutoFit/>
            </a:bodyPr>
            <a:lstStyle/>
            <a:p>
              <a:pPr algn="ctr"/>
              <a:r>
                <a:rPr lang="nl-NL" sz="900" b="1" dirty="0" err="1"/>
                <a:t>LifeWatch</a:t>
              </a:r>
              <a:r>
                <a:rPr lang="nl-NL" sz="900" b="1" dirty="0"/>
                <a:t> </a:t>
              </a:r>
              <a:r>
                <a:rPr lang="nl-NL" sz="900" b="1" dirty="0" err="1"/>
                <a:t>Taxonomic</a:t>
              </a:r>
              <a:r>
                <a:rPr lang="nl-NL" sz="900" b="1" dirty="0"/>
                <a:t> </a:t>
              </a:r>
              <a:r>
                <a:rPr lang="nl-NL" sz="900" b="1" dirty="0" err="1"/>
                <a:t>Backbone</a:t>
              </a:r>
              <a:endParaRPr lang="nl-NL" sz="900" b="1" dirty="0"/>
            </a:p>
          </p:txBody>
        </p:sp>
        <p:sp>
          <p:nvSpPr>
            <p:cNvPr id="51" name="Rectangle 50"/>
            <p:cNvSpPr/>
            <p:nvPr/>
          </p:nvSpPr>
          <p:spPr>
            <a:xfrm>
              <a:off x="3987025" y="4878476"/>
              <a:ext cx="2012979" cy="272730"/>
            </a:xfrm>
            <a:prstGeom prst="rect">
              <a:avLst/>
            </a:prstGeom>
            <a:solidFill>
              <a:schemeClr val="bg1">
                <a:lumMod val="6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25"/>
            </a:p>
          </p:txBody>
        </p:sp>
        <p:sp>
          <p:nvSpPr>
            <p:cNvPr id="52" name="Rectangle 51"/>
            <p:cNvSpPr/>
            <p:nvPr/>
          </p:nvSpPr>
          <p:spPr>
            <a:xfrm>
              <a:off x="3987023" y="3778254"/>
              <a:ext cx="2012978" cy="504056"/>
            </a:xfrm>
            <a:prstGeom prst="rect">
              <a:avLst/>
            </a:prstGeom>
            <a:solidFill>
              <a:srgbClr val="92D05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25"/>
            </a:p>
          </p:txBody>
        </p:sp>
        <p:sp>
          <p:nvSpPr>
            <p:cNvPr id="53" name="Rectangle 52"/>
            <p:cNvSpPr/>
            <p:nvPr/>
          </p:nvSpPr>
          <p:spPr>
            <a:xfrm>
              <a:off x="3987024" y="4364242"/>
              <a:ext cx="2012979" cy="422100"/>
            </a:xfrm>
            <a:prstGeom prst="rect">
              <a:avLst/>
            </a:prstGeom>
            <a:solidFill>
              <a:schemeClr val="accent3">
                <a:lumMod val="75000"/>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25"/>
            </a:p>
          </p:txBody>
        </p:sp>
        <p:sp>
          <p:nvSpPr>
            <p:cNvPr id="54" name="Rectangle 53"/>
            <p:cNvSpPr/>
            <p:nvPr/>
          </p:nvSpPr>
          <p:spPr>
            <a:xfrm>
              <a:off x="1916999" y="3778254"/>
              <a:ext cx="2004800" cy="1366060"/>
            </a:xfrm>
            <a:prstGeom prst="rect">
              <a:avLst/>
            </a:prstGeom>
            <a:solidFill>
              <a:schemeClr val="accent6">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25"/>
            </a:p>
          </p:txBody>
        </p:sp>
        <p:sp>
          <p:nvSpPr>
            <p:cNvPr id="55" name="TextBox 54"/>
            <p:cNvSpPr txBox="1"/>
            <p:nvPr/>
          </p:nvSpPr>
          <p:spPr>
            <a:xfrm>
              <a:off x="2291719" y="1878177"/>
              <a:ext cx="3293354" cy="356142"/>
            </a:xfrm>
            <a:prstGeom prst="rect">
              <a:avLst/>
            </a:prstGeom>
            <a:noFill/>
          </p:spPr>
          <p:txBody>
            <a:bodyPr wrap="square" rtlCol="0">
              <a:spAutoFit/>
            </a:bodyPr>
            <a:lstStyle/>
            <a:p>
              <a:pPr algn="ctr"/>
              <a:r>
                <a:rPr lang="nl-NL" sz="825" b="1" dirty="0"/>
                <a:t>SPECIES  REGISTERS</a:t>
              </a:r>
            </a:p>
          </p:txBody>
        </p:sp>
        <p:sp>
          <p:nvSpPr>
            <p:cNvPr id="56" name="TextBox 55"/>
            <p:cNvSpPr txBox="1"/>
            <p:nvPr/>
          </p:nvSpPr>
          <p:spPr>
            <a:xfrm>
              <a:off x="4226119" y="4858432"/>
              <a:ext cx="1440160" cy="356142"/>
            </a:xfrm>
            <a:prstGeom prst="rect">
              <a:avLst/>
            </a:prstGeom>
            <a:noFill/>
          </p:spPr>
          <p:txBody>
            <a:bodyPr wrap="square" rtlCol="0">
              <a:spAutoFit/>
            </a:bodyPr>
            <a:lstStyle/>
            <a:p>
              <a:pPr algn="ctr"/>
              <a:r>
                <a:rPr lang="nl-NL" sz="825" b="1" dirty="0"/>
                <a:t>GENETICS</a:t>
              </a:r>
            </a:p>
          </p:txBody>
        </p:sp>
        <p:sp>
          <p:nvSpPr>
            <p:cNvPr id="57" name="TextBox 56"/>
            <p:cNvSpPr txBox="1"/>
            <p:nvPr/>
          </p:nvSpPr>
          <p:spPr>
            <a:xfrm>
              <a:off x="3987023" y="3884661"/>
              <a:ext cx="2012976" cy="356142"/>
            </a:xfrm>
            <a:prstGeom prst="rect">
              <a:avLst/>
            </a:prstGeom>
            <a:noFill/>
          </p:spPr>
          <p:txBody>
            <a:bodyPr wrap="square" rtlCol="0">
              <a:spAutoFit/>
            </a:bodyPr>
            <a:lstStyle/>
            <a:p>
              <a:pPr algn="ctr"/>
              <a:r>
                <a:rPr lang="nl-NL" sz="825" b="1" dirty="0"/>
                <a:t>LITERATURE</a:t>
              </a:r>
            </a:p>
          </p:txBody>
        </p:sp>
        <p:sp>
          <p:nvSpPr>
            <p:cNvPr id="58" name="TextBox 57"/>
            <p:cNvSpPr txBox="1"/>
            <p:nvPr/>
          </p:nvSpPr>
          <p:spPr>
            <a:xfrm>
              <a:off x="4198680" y="4444485"/>
              <a:ext cx="1589663" cy="562329"/>
            </a:xfrm>
            <a:prstGeom prst="rect">
              <a:avLst/>
            </a:prstGeom>
            <a:noFill/>
          </p:spPr>
          <p:txBody>
            <a:bodyPr wrap="square" rtlCol="0">
              <a:spAutoFit/>
            </a:bodyPr>
            <a:lstStyle/>
            <a:p>
              <a:pPr algn="ctr"/>
              <a:r>
                <a:rPr lang="nl-NL" sz="825" b="1" dirty="0"/>
                <a:t>ECOLOGY (</a:t>
              </a:r>
              <a:r>
                <a:rPr lang="nl-NL" sz="825" b="1" dirty="0" err="1"/>
                <a:t>traits</a:t>
              </a:r>
              <a:r>
                <a:rPr lang="nl-NL" sz="825" b="1" dirty="0"/>
                <a:t>)</a:t>
              </a:r>
            </a:p>
          </p:txBody>
        </p:sp>
        <p:sp>
          <p:nvSpPr>
            <p:cNvPr id="59" name="TextBox 58"/>
            <p:cNvSpPr txBox="1"/>
            <p:nvPr/>
          </p:nvSpPr>
          <p:spPr>
            <a:xfrm>
              <a:off x="1884697" y="3803456"/>
              <a:ext cx="2035986" cy="562329"/>
            </a:xfrm>
            <a:prstGeom prst="rect">
              <a:avLst/>
            </a:prstGeom>
            <a:noFill/>
          </p:spPr>
          <p:txBody>
            <a:bodyPr wrap="square" rtlCol="0">
              <a:spAutoFit/>
            </a:bodyPr>
            <a:lstStyle/>
            <a:p>
              <a:pPr algn="ctr"/>
              <a:r>
                <a:rPr lang="nl-NL" sz="825" b="1" dirty="0"/>
                <a:t>SPECIES OCCURENCES</a:t>
              </a:r>
            </a:p>
          </p:txBody>
        </p:sp>
        <p:sp>
          <p:nvSpPr>
            <p:cNvPr id="60" name="Isosceles Triangle 59"/>
            <p:cNvSpPr/>
            <p:nvPr/>
          </p:nvSpPr>
          <p:spPr>
            <a:xfrm rot="10800000">
              <a:off x="2156626" y="4154437"/>
              <a:ext cx="824120" cy="925390"/>
            </a:xfrm>
            <a:prstGeom prst="triangl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1" name="TextBox 60"/>
            <p:cNvSpPr txBox="1"/>
            <p:nvPr/>
          </p:nvSpPr>
          <p:spPr>
            <a:xfrm>
              <a:off x="3034685" y="4154436"/>
              <a:ext cx="1039396" cy="974702"/>
            </a:xfrm>
            <a:prstGeom prst="rect">
              <a:avLst/>
            </a:prstGeom>
            <a:noFill/>
          </p:spPr>
          <p:txBody>
            <a:bodyPr wrap="square" rtlCol="0">
              <a:spAutoFit/>
            </a:bodyPr>
            <a:lstStyle/>
            <a:p>
              <a:r>
                <a:rPr lang="nl-NL" sz="825" dirty="0"/>
                <a:t>Global</a:t>
              </a:r>
            </a:p>
            <a:p>
              <a:r>
                <a:rPr lang="nl-NL" sz="825" dirty="0" err="1"/>
                <a:t>Thematic</a:t>
              </a:r>
              <a:endParaRPr lang="nl-NL" sz="825" dirty="0"/>
            </a:p>
            <a:p>
              <a:r>
                <a:rPr lang="nl-NL" sz="825" dirty="0" err="1"/>
                <a:t>Regional</a:t>
              </a:r>
              <a:endParaRPr lang="nl-NL" sz="825" dirty="0"/>
            </a:p>
            <a:p>
              <a:r>
                <a:rPr lang="nl-NL" sz="825" dirty="0"/>
                <a:t>National</a:t>
              </a:r>
            </a:p>
          </p:txBody>
        </p:sp>
        <p:sp>
          <p:nvSpPr>
            <p:cNvPr id="62" name="TextBox 61"/>
            <p:cNvSpPr txBox="1"/>
            <p:nvPr/>
          </p:nvSpPr>
          <p:spPr>
            <a:xfrm>
              <a:off x="3230043" y="2124326"/>
              <a:ext cx="1039396" cy="356142"/>
            </a:xfrm>
            <a:prstGeom prst="rect">
              <a:avLst/>
            </a:prstGeom>
            <a:noFill/>
          </p:spPr>
          <p:txBody>
            <a:bodyPr wrap="square" rtlCol="0">
              <a:spAutoFit/>
            </a:bodyPr>
            <a:lstStyle/>
            <a:p>
              <a:r>
                <a:rPr lang="nl-NL" sz="825" dirty="0"/>
                <a:t>Global</a:t>
              </a:r>
            </a:p>
          </p:txBody>
        </p:sp>
        <p:sp>
          <p:nvSpPr>
            <p:cNvPr id="63" name="TextBox 62"/>
            <p:cNvSpPr txBox="1"/>
            <p:nvPr/>
          </p:nvSpPr>
          <p:spPr>
            <a:xfrm>
              <a:off x="3225569" y="2665253"/>
              <a:ext cx="1039396" cy="356142"/>
            </a:xfrm>
            <a:prstGeom prst="rect">
              <a:avLst/>
            </a:prstGeom>
            <a:noFill/>
          </p:spPr>
          <p:txBody>
            <a:bodyPr wrap="square" rtlCol="0">
              <a:spAutoFit/>
            </a:bodyPr>
            <a:lstStyle/>
            <a:p>
              <a:r>
                <a:rPr lang="nl-NL" sz="825" dirty="0" err="1"/>
                <a:t>Regional</a:t>
              </a:r>
              <a:endParaRPr lang="nl-NL" sz="825" dirty="0"/>
            </a:p>
          </p:txBody>
        </p:sp>
        <p:sp>
          <p:nvSpPr>
            <p:cNvPr id="64" name="TextBox 63"/>
            <p:cNvSpPr txBox="1"/>
            <p:nvPr/>
          </p:nvSpPr>
          <p:spPr>
            <a:xfrm>
              <a:off x="3245642" y="2403645"/>
              <a:ext cx="1039396" cy="356142"/>
            </a:xfrm>
            <a:prstGeom prst="rect">
              <a:avLst/>
            </a:prstGeom>
            <a:noFill/>
          </p:spPr>
          <p:txBody>
            <a:bodyPr wrap="square" rtlCol="0">
              <a:spAutoFit/>
            </a:bodyPr>
            <a:lstStyle/>
            <a:p>
              <a:r>
                <a:rPr lang="nl-NL" sz="825" dirty="0"/>
                <a:t>Thematic</a:t>
              </a:r>
            </a:p>
          </p:txBody>
        </p:sp>
        <p:sp>
          <p:nvSpPr>
            <p:cNvPr id="65" name="TextBox 64"/>
            <p:cNvSpPr txBox="1"/>
            <p:nvPr/>
          </p:nvSpPr>
          <p:spPr>
            <a:xfrm>
              <a:off x="3225569" y="2938488"/>
              <a:ext cx="1039396" cy="356142"/>
            </a:xfrm>
            <a:prstGeom prst="rect">
              <a:avLst/>
            </a:prstGeom>
            <a:noFill/>
          </p:spPr>
          <p:txBody>
            <a:bodyPr wrap="square" rtlCol="0">
              <a:spAutoFit/>
            </a:bodyPr>
            <a:lstStyle/>
            <a:p>
              <a:r>
                <a:rPr lang="nl-NL" sz="825" dirty="0"/>
                <a:t>National</a:t>
              </a:r>
            </a:p>
          </p:txBody>
        </p:sp>
        <p:sp>
          <p:nvSpPr>
            <p:cNvPr id="66" name="Isosceles Triangle 65"/>
            <p:cNvSpPr/>
            <p:nvPr/>
          </p:nvSpPr>
          <p:spPr>
            <a:xfrm rot="10800000">
              <a:off x="2413343" y="2202561"/>
              <a:ext cx="824120" cy="925390"/>
            </a:xfrm>
            <a:prstGeom prs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grpSp>
      <p:sp>
        <p:nvSpPr>
          <p:cNvPr id="67" name="TextBox 66"/>
          <p:cNvSpPr txBox="1"/>
          <p:nvPr/>
        </p:nvSpPr>
        <p:spPr>
          <a:xfrm>
            <a:off x="5166066" y="2301720"/>
            <a:ext cx="2700300" cy="2239074"/>
          </a:xfrm>
          <a:prstGeom prst="rect">
            <a:avLst/>
          </a:prstGeom>
          <a:noFill/>
        </p:spPr>
        <p:txBody>
          <a:bodyPr wrap="square" rtlCol="0">
            <a:spAutoFit/>
          </a:bodyPr>
          <a:lstStyle/>
          <a:p>
            <a:r>
              <a:rPr lang="nl-BE" sz="1050" dirty="0" err="1"/>
              <a:t>Coordination</a:t>
            </a:r>
            <a:r>
              <a:rPr lang="nl-BE" sz="1050" dirty="0"/>
              <a:t>:</a:t>
            </a:r>
          </a:p>
          <a:p>
            <a:endParaRPr lang="nl-BE" sz="1050" dirty="0"/>
          </a:p>
          <a:p>
            <a:pPr marL="136922" indent="-136922">
              <a:buFont typeface="Wingdings" panose="05000000000000000000" pitchFamily="2" charset="2"/>
              <a:buChar char="ü"/>
            </a:pPr>
            <a:r>
              <a:rPr lang="nl-BE" sz="1050" dirty="0" err="1"/>
              <a:t>Bring</a:t>
            </a:r>
            <a:r>
              <a:rPr lang="nl-BE" sz="1050" dirty="0"/>
              <a:t> </a:t>
            </a:r>
            <a:r>
              <a:rPr lang="nl-BE" sz="1050" dirty="0" err="1"/>
              <a:t>together</a:t>
            </a:r>
            <a:r>
              <a:rPr lang="nl-BE" sz="1050" dirty="0"/>
              <a:t> </a:t>
            </a:r>
            <a:r>
              <a:rPr lang="nl-BE" sz="1050" dirty="0" err="1"/>
              <a:t>existing</a:t>
            </a:r>
            <a:r>
              <a:rPr lang="nl-BE" sz="1050" dirty="0"/>
              <a:t> databases; map </a:t>
            </a:r>
            <a:r>
              <a:rPr lang="nl-BE" sz="1050" dirty="0" err="1"/>
              <a:t>their</a:t>
            </a:r>
            <a:r>
              <a:rPr lang="nl-BE" sz="1050" dirty="0"/>
              <a:t> </a:t>
            </a:r>
            <a:r>
              <a:rPr lang="nl-BE" sz="1050" dirty="0" err="1"/>
              <a:t>relationships</a:t>
            </a:r>
            <a:r>
              <a:rPr lang="nl-BE" sz="1050" dirty="0"/>
              <a:t>; </a:t>
            </a:r>
            <a:r>
              <a:rPr lang="nl-BE" sz="1050" dirty="0" err="1"/>
              <a:t>build</a:t>
            </a:r>
            <a:r>
              <a:rPr lang="nl-BE" sz="1050" dirty="0"/>
              <a:t> web services</a:t>
            </a:r>
          </a:p>
          <a:p>
            <a:pPr marL="136922" indent="-136922">
              <a:buFont typeface="Wingdings" panose="05000000000000000000" pitchFamily="2" charset="2"/>
              <a:buChar char="ü"/>
            </a:pPr>
            <a:endParaRPr lang="nl-BE" sz="1050" dirty="0"/>
          </a:p>
          <a:p>
            <a:pPr marL="136922" indent="-136922">
              <a:buFont typeface="Wingdings" panose="05000000000000000000" pitchFamily="2" charset="2"/>
              <a:buChar char="ü"/>
            </a:pPr>
            <a:r>
              <a:rPr lang="nl-BE" sz="1050" dirty="0"/>
              <a:t>Complete &amp; update </a:t>
            </a:r>
            <a:r>
              <a:rPr lang="nl-BE" sz="1050" dirty="0" err="1"/>
              <a:t>taxonomic</a:t>
            </a:r>
            <a:r>
              <a:rPr lang="nl-BE" sz="1050" dirty="0"/>
              <a:t> &amp; species-</a:t>
            </a:r>
            <a:r>
              <a:rPr lang="nl-BE" sz="1050" dirty="0" err="1"/>
              <a:t>related</a:t>
            </a:r>
            <a:r>
              <a:rPr lang="nl-BE" sz="1050" dirty="0"/>
              <a:t> data</a:t>
            </a:r>
          </a:p>
          <a:p>
            <a:pPr marL="479822" lvl="1" indent="-136922">
              <a:buFont typeface="Wingdings" panose="05000000000000000000" pitchFamily="2" charset="2"/>
              <a:buChar char="ü"/>
            </a:pPr>
            <a:r>
              <a:rPr lang="nl-BE" sz="900" dirty="0"/>
              <a:t>Data </a:t>
            </a:r>
            <a:r>
              <a:rPr lang="nl-BE" sz="900" dirty="0" err="1"/>
              <a:t>grants</a:t>
            </a:r>
            <a:r>
              <a:rPr lang="nl-BE" sz="900" dirty="0"/>
              <a:t> </a:t>
            </a:r>
            <a:r>
              <a:rPr lang="nl-BE" sz="900" dirty="0" err="1"/>
              <a:t>for</a:t>
            </a:r>
            <a:r>
              <a:rPr lang="nl-BE" sz="900" dirty="0"/>
              <a:t> editors</a:t>
            </a:r>
          </a:p>
          <a:p>
            <a:pPr marL="479822" lvl="1" indent="-136922">
              <a:buFont typeface="Wingdings" panose="05000000000000000000" pitchFamily="2" charset="2"/>
              <a:buChar char="ü"/>
            </a:pPr>
            <a:r>
              <a:rPr lang="nl-BE" sz="900" dirty="0"/>
              <a:t>Data Management Team support</a:t>
            </a:r>
          </a:p>
          <a:p>
            <a:pPr marL="479822" lvl="1" indent="-136922">
              <a:buFont typeface="Wingdings" panose="05000000000000000000" pitchFamily="2" charset="2"/>
              <a:buChar char="ü"/>
            </a:pPr>
            <a:r>
              <a:rPr lang="nl-BE" sz="900" dirty="0"/>
              <a:t>Technical </a:t>
            </a:r>
            <a:r>
              <a:rPr lang="nl-BE" sz="900" dirty="0" err="1"/>
              <a:t>developments</a:t>
            </a:r>
            <a:endParaRPr lang="nl-BE" sz="900" dirty="0"/>
          </a:p>
          <a:p>
            <a:pPr marL="136922" indent="-136922">
              <a:buFont typeface="Wingdings" panose="05000000000000000000" pitchFamily="2" charset="2"/>
              <a:buChar char="ü"/>
            </a:pPr>
            <a:endParaRPr lang="nl-BE" sz="1050" dirty="0"/>
          </a:p>
          <a:p>
            <a:pPr marL="136922" indent="-136922">
              <a:buFont typeface="Wingdings" panose="05000000000000000000" pitchFamily="2" charset="2"/>
              <a:buChar char="ü"/>
            </a:pPr>
            <a:r>
              <a:rPr lang="nl-BE" sz="1050" dirty="0" err="1"/>
              <a:t>Organize</a:t>
            </a:r>
            <a:r>
              <a:rPr lang="nl-BE" sz="1050" dirty="0"/>
              <a:t> &amp; </a:t>
            </a:r>
            <a:r>
              <a:rPr lang="nl-BE" sz="1050" dirty="0" err="1"/>
              <a:t>mobilize</a:t>
            </a:r>
            <a:r>
              <a:rPr lang="nl-BE" sz="1050" dirty="0"/>
              <a:t> </a:t>
            </a:r>
            <a:r>
              <a:rPr lang="nl-BE" sz="1050" dirty="0" err="1"/>
              <a:t>taxonomic</a:t>
            </a:r>
            <a:r>
              <a:rPr lang="nl-BE" sz="1050" dirty="0"/>
              <a:t> experts</a:t>
            </a:r>
          </a:p>
          <a:p>
            <a:pPr marL="479822" lvl="1" indent="-136922">
              <a:buFont typeface="Wingdings" panose="05000000000000000000" pitchFamily="2" charset="2"/>
              <a:buChar char="ü"/>
            </a:pPr>
            <a:r>
              <a:rPr lang="nl-BE" sz="900" dirty="0" err="1"/>
              <a:t>Organize</a:t>
            </a:r>
            <a:r>
              <a:rPr lang="nl-BE" sz="900" dirty="0"/>
              <a:t> workshops</a:t>
            </a:r>
          </a:p>
          <a:p>
            <a:pPr marL="479822" lvl="1" indent="-136922">
              <a:buFont typeface="Wingdings" panose="05000000000000000000" pitchFamily="2" charset="2"/>
              <a:buChar char="ü"/>
            </a:pPr>
            <a:r>
              <a:rPr lang="nl-BE" sz="900" dirty="0"/>
              <a:t>Support meetings</a:t>
            </a:r>
          </a:p>
        </p:txBody>
      </p:sp>
      <p:pic>
        <p:nvPicPr>
          <p:cNvPr id="27" name="Picture 2" descr="http://www.marinespecies.org/documents/WoRMS%20branding/WoRMS_logo_blue_negative.png?time=15114238208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2037" y="2625304"/>
            <a:ext cx="1070865" cy="39906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iobis.org/images/obis_4.png"/>
          <p:cNvPicPr>
            <a:picLocks noChangeAspect="1" noChangeArrowheads="1"/>
          </p:cNvPicPr>
          <p:nvPr/>
        </p:nvPicPr>
        <p:blipFill rotWithShape="1">
          <a:blip r:embed="rId4">
            <a:extLst>
              <a:ext uri="{28A0092B-C50C-407E-A947-70E740481C1C}">
                <a14:useLocalDpi xmlns:a14="http://schemas.microsoft.com/office/drawing/2010/main" val="0"/>
              </a:ext>
            </a:extLst>
          </a:blip>
          <a:srcRect r="61232"/>
          <a:stretch/>
        </p:blipFill>
        <p:spPr bwMode="auto">
          <a:xfrm>
            <a:off x="2509309" y="4448962"/>
            <a:ext cx="1213349" cy="46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04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2560" y="195486"/>
            <a:ext cx="7283152" cy="367550"/>
          </a:xfrm>
        </p:spPr>
        <p:txBody>
          <a:bodyPr/>
          <a:lstStyle/>
          <a:p>
            <a:r>
              <a:rPr lang="nl-BE" sz="2400" dirty="0" err="1"/>
              <a:t>WoRMS</a:t>
            </a:r>
            <a:r>
              <a:rPr lang="nl-BE" sz="2400" dirty="0"/>
              <a:t> – </a:t>
            </a:r>
            <a:r>
              <a:rPr lang="nl-BE" sz="2400" dirty="0" err="1"/>
              <a:t>taxonomic</a:t>
            </a:r>
            <a:r>
              <a:rPr lang="nl-BE" sz="2400" dirty="0"/>
              <a:t> backbone </a:t>
            </a:r>
            <a:r>
              <a:rPr lang="nl-BE" sz="2400" dirty="0" err="1"/>
              <a:t>for</a:t>
            </a:r>
            <a:r>
              <a:rPr lang="nl-BE" sz="2400" dirty="0"/>
              <a:t> OBIS</a:t>
            </a:r>
          </a:p>
        </p:txBody>
      </p:sp>
      <p:sp>
        <p:nvSpPr>
          <p:cNvPr id="3" name="Content Placeholder 2"/>
          <p:cNvSpPr>
            <a:spLocks noGrp="1"/>
          </p:cNvSpPr>
          <p:nvPr>
            <p:ph idx="1"/>
          </p:nvPr>
        </p:nvSpPr>
        <p:spPr/>
        <p:txBody>
          <a:bodyPr>
            <a:normAutofit/>
          </a:bodyPr>
          <a:lstStyle/>
          <a:p>
            <a:r>
              <a:rPr lang="nl-BE" sz="1200" b="0" dirty="0" err="1">
                <a:solidFill>
                  <a:schemeClr val="tx1"/>
                </a:solidFill>
              </a:rPr>
              <a:t>All</a:t>
            </a:r>
            <a:r>
              <a:rPr lang="nl-BE" sz="1200" b="0" dirty="0">
                <a:solidFill>
                  <a:schemeClr val="tx1"/>
                </a:solidFill>
              </a:rPr>
              <a:t> OBIS taxon </a:t>
            </a:r>
            <a:r>
              <a:rPr lang="nl-BE" sz="1200" b="0" dirty="0" err="1">
                <a:solidFill>
                  <a:schemeClr val="tx1"/>
                </a:solidFill>
              </a:rPr>
              <a:t>names</a:t>
            </a:r>
            <a:r>
              <a:rPr lang="nl-BE" sz="1200" b="0" dirty="0">
                <a:solidFill>
                  <a:schemeClr val="tx1"/>
                </a:solidFill>
              </a:rPr>
              <a:t> are </a:t>
            </a:r>
            <a:r>
              <a:rPr lang="nl-BE" sz="1200" b="0" dirty="0" err="1">
                <a:solidFill>
                  <a:schemeClr val="tx1"/>
                </a:solidFill>
              </a:rPr>
              <a:t>being</a:t>
            </a:r>
            <a:r>
              <a:rPr lang="nl-BE" sz="1200" b="0" dirty="0">
                <a:solidFill>
                  <a:schemeClr val="tx1"/>
                </a:solidFill>
              </a:rPr>
              <a:t> </a:t>
            </a:r>
            <a:r>
              <a:rPr lang="nl-BE" sz="1200" b="0" dirty="0" err="1">
                <a:solidFill>
                  <a:schemeClr val="tx1"/>
                </a:solidFill>
              </a:rPr>
              <a:t>matched</a:t>
            </a:r>
            <a:r>
              <a:rPr lang="nl-BE" sz="1200" b="0" dirty="0">
                <a:solidFill>
                  <a:schemeClr val="tx1"/>
                </a:solidFill>
              </a:rPr>
              <a:t> </a:t>
            </a:r>
            <a:r>
              <a:rPr lang="nl-BE" sz="1200" b="0" dirty="0" err="1">
                <a:solidFill>
                  <a:schemeClr val="tx1"/>
                </a:solidFill>
              </a:rPr>
              <a:t>against</a:t>
            </a:r>
            <a:r>
              <a:rPr lang="nl-BE" sz="1200" b="0" dirty="0">
                <a:solidFill>
                  <a:schemeClr val="tx1"/>
                </a:solidFill>
              </a:rPr>
              <a:t> </a:t>
            </a:r>
            <a:r>
              <a:rPr lang="nl-BE" sz="1200" b="0" dirty="0" err="1">
                <a:solidFill>
                  <a:schemeClr val="tx1"/>
                </a:solidFill>
              </a:rPr>
              <a:t>WoRMS</a:t>
            </a:r>
            <a:endParaRPr lang="nl-BE" sz="1200" b="0" dirty="0">
              <a:solidFill>
                <a:schemeClr val="tx1"/>
              </a:solidFill>
            </a:endParaRPr>
          </a:p>
          <a:p>
            <a:r>
              <a:rPr lang="nl-BE" sz="1200" b="0" dirty="0" err="1">
                <a:solidFill>
                  <a:schemeClr val="tx1"/>
                </a:solidFill>
              </a:rPr>
              <a:t>If</a:t>
            </a:r>
            <a:r>
              <a:rPr lang="nl-BE" sz="1200" b="0" dirty="0">
                <a:solidFill>
                  <a:schemeClr val="tx1"/>
                </a:solidFill>
              </a:rPr>
              <a:t> no match is found in </a:t>
            </a:r>
            <a:r>
              <a:rPr lang="nl-BE" sz="1200" b="0" dirty="0" err="1">
                <a:solidFill>
                  <a:schemeClr val="tx1"/>
                </a:solidFill>
              </a:rPr>
              <a:t>WoRMS</a:t>
            </a:r>
            <a:r>
              <a:rPr lang="nl-BE" sz="1200" b="0" dirty="0">
                <a:solidFill>
                  <a:schemeClr val="tx1"/>
                </a:solidFill>
              </a:rPr>
              <a:t>, </a:t>
            </a:r>
            <a:r>
              <a:rPr lang="nl-BE" sz="1200" b="0" dirty="0" err="1">
                <a:solidFill>
                  <a:schemeClr val="tx1"/>
                </a:solidFill>
              </a:rPr>
              <a:t>additional</a:t>
            </a:r>
            <a:r>
              <a:rPr lang="nl-BE" sz="1200" b="0" dirty="0">
                <a:solidFill>
                  <a:schemeClr val="tx1"/>
                </a:solidFill>
              </a:rPr>
              <a:t> databases are </a:t>
            </a:r>
            <a:r>
              <a:rPr lang="nl-BE" sz="1200" b="0" dirty="0" err="1">
                <a:solidFill>
                  <a:schemeClr val="tx1"/>
                </a:solidFill>
              </a:rPr>
              <a:t>consulted</a:t>
            </a:r>
            <a:r>
              <a:rPr lang="nl-BE" sz="1200" b="0" dirty="0">
                <a:solidFill>
                  <a:schemeClr val="tx1"/>
                </a:solidFill>
              </a:rPr>
              <a:t> </a:t>
            </a:r>
            <a:r>
              <a:rPr lang="nl-BE" sz="1200" b="0" dirty="0" err="1">
                <a:solidFill>
                  <a:schemeClr val="tx1"/>
                </a:solidFill>
              </a:rPr>
              <a:t>and</a:t>
            </a:r>
            <a:r>
              <a:rPr lang="nl-BE" sz="1200" b="0" dirty="0">
                <a:solidFill>
                  <a:schemeClr val="tx1"/>
                </a:solidFill>
              </a:rPr>
              <a:t> – </a:t>
            </a:r>
            <a:r>
              <a:rPr lang="nl-BE" sz="1200" b="0" dirty="0" err="1">
                <a:solidFill>
                  <a:schemeClr val="tx1"/>
                </a:solidFill>
              </a:rPr>
              <a:t>if</a:t>
            </a:r>
            <a:r>
              <a:rPr lang="nl-BE" sz="1200" b="0" dirty="0">
                <a:solidFill>
                  <a:schemeClr val="tx1"/>
                </a:solidFill>
              </a:rPr>
              <a:t> </a:t>
            </a:r>
            <a:r>
              <a:rPr lang="nl-BE" sz="1200" b="0" dirty="0" err="1">
                <a:solidFill>
                  <a:schemeClr val="tx1"/>
                </a:solidFill>
              </a:rPr>
              <a:t>necessary</a:t>
            </a:r>
            <a:r>
              <a:rPr lang="nl-BE" sz="1200" b="0" dirty="0">
                <a:solidFill>
                  <a:schemeClr val="tx1"/>
                </a:solidFill>
              </a:rPr>
              <a:t> – </a:t>
            </a:r>
            <a:r>
              <a:rPr lang="nl-BE" sz="1200" b="0" dirty="0" err="1">
                <a:solidFill>
                  <a:schemeClr val="tx1"/>
                </a:solidFill>
              </a:rPr>
              <a:t>the</a:t>
            </a:r>
            <a:r>
              <a:rPr lang="nl-BE" sz="1200" b="0" dirty="0">
                <a:solidFill>
                  <a:schemeClr val="tx1"/>
                </a:solidFill>
              </a:rPr>
              <a:t> </a:t>
            </a:r>
            <a:r>
              <a:rPr lang="nl-BE" sz="1200" b="0" dirty="0" err="1">
                <a:solidFill>
                  <a:schemeClr val="tx1"/>
                </a:solidFill>
              </a:rPr>
              <a:t>WoRMS</a:t>
            </a:r>
            <a:r>
              <a:rPr lang="nl-BE" sz="1200" b="0" dirty="0">
                <a:solidFill>
                  <a:schemeClr val="tx1"/>
                </a:solidFill>
              </a:rPr>
              <a:t> editors are </a:t>
            </a:r>
            <a:r>
              <a:rPr lang="nl-BE" sz="1200" b="0" dirty="0" err="1">
                <a:solidFill>
                  <a:schemeClr val="tx1"/>
                </a:solidFill>
              </a:rPr>
              <a:t>contacted</a:t>
            </a:r>
            <a:r>
              <a:rPr lang="nl-BE" sz="1200" b="0" dirty="0">
                <a:solidFill>
                  <a:schemeClr val="tx1"/>
                </a:solidFill>
              </a:rPr>
              <a:t> </a:t>
            </a:r>
            <a:r>
              <a:rPr lang="nl-BE" sz="1200" b="0" dirty="0" err="1">
                <a:solidFill>
                  <a:schemeClr val="tx1"/>
                </a:solidFill>
              </a:rPr>
              <a:t>for</a:t>
            </a:r>
            <a:r>
              <a:rPr lang="nl-BE" sz="1200" b="0" dirty="0">
                <a:solidFill>
                  <a:schemeClr val="tx1"/>
                </a:solidFill>
              </a:rPr>
              <a:t> help</a:t>
            </a:r>
          </a:p>
        </p:txBody>
      </p:sp>
      <p:pic>
        <p:nvPicPr>
          <p:cNvPr id="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647" t="15783" r="15007" b="3876"/>
          <a:stretch/>
        </p:blipFill>
        <p:spPr bwMode="auto">
          <a:xfrm>
            <a:off x="2387679" y="1568379"/>
            <a:ext cx="5410349" cy="3379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7326" b="33177"/>
          <a:stretch/>
        </p:blipFill>
        <p:spPr>
          <a:xfrm>
            <a:off x="6516216" y="2432340"/>
            <a:ext cx="999730" cy="279635"/>
          </a:xfrm>
          <a:prstGeom prst="rect">
            <a:avLst/>
          </a:prstGeom>
        </p:spPr>
      </p:pic>
    </p:spTree>
    <p:extLst>
      <p:ext uri="{BB962C8B-B14F-4D97-AF65-F5344CB8AC3E}">
        <p14:creationId xmlns:p14="http://schemas.microsoft.com/office/powerpoint/2010/main" val="300063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BE" dirty="0"/>
          </a:p>
        </p:txBody>
      </p:sp>
      <p:sp>
        <p:nvSpPr>
          <p:cNvPr id="3" name="Content Placeholder 2"/>
          <p:cNvSpPr>
            <a:spLocks noGrp="1"/>
          </p:cNvSpPr>
          <p:nvPr>
            <p:ph idx="1"/>
          </p:nvPr>
        </p:nvSpPr>
        <p:spPr>
          <a:xfrm>
            <a:off x="2411760" y="951570"/>
            <a:ext cx="5246340" cy="648073"/>
          </a:xfrm>
        </p:spPr>
        <p:txBody>
          <a:bodyPr>
            <a:normAutofit/>
          </a:bodyPr>
          <a:lstStyle/>
          <a:p>
            <a:pPr marL="257175" lvl="1" indent="-257175">
              <a:buFont typeface="Arial"/>
              <a:buChar char="•"/>
            </a:pPr>
            <a:r>
              <a:rPr lang="nl-BE" dirty="0"/>
              <a:t>December 2012: ± 35,000 </a:t>
            </a:r>
            <a:r>
              <a:rPr lang="nl-BE" dirty="0" err="1"/>
              <a:t>scientific</a:t>
            </a:r>
            <a:r>
              <a:rPr lang="nl-BE" dirty="0"/>
              <a:t> </a:t>
            </a:r>
            <a:r>
              <a:rPr lang="nl-BE" dirty="0" err="1"/>
              <a:t>names</a:t>
            </a:r>
            <a:r>
              <a:rPr lang="nl-BE" dirty="0"/>
              <a:t> </a:t>
            </a:r>
            <a:r>
              <a:rPr lang="nl-BE" dirty="0" err="1"/>
              <a:t>not</a:t>
            </a:r>
            <a:r>
              <a:rPr lang="nl-BE" dirty="0"/>
              <a:t> </a:t>
            </a:r>
            <a:r>
              <a:rPr lang="nl-BE" dirty="0" err="1"/>
              <a:t>matched</a:t>
            </a:r>
            <a:r>
              <a:rPr lang="nl-BE" dirty="0"/>
              <a:t> </a:t>
            </a:r>
            <a:r>
              <a:rPr lang="nl-BE" dirty="0" err="1"/>
              <a:t>to</a:t>
            </a:r>
            <a:r>
              <a:rPr lang="nl-BE" dirty="0"/>
              <a:t> </a:t>
            </a:r>
            <a:r>
              <a:rPr lang="nl-BE" dirty="0" err="1"/>
              <a:t>WoRMS</a:t>
            </a:r>
            <a:endParaRPr lang="nl-BE" dirty="0"/>
          </a:p>
          <a:p>
            <a:pPr marL="257175" lvl="1" indent="-257175">
              <a:buFont typeface="Arial"/>
              <a:buChar char="•"/>
            </a:pPr>
            <a:r>
              <a:rPr lang="nl-BE" dirty="0" err="1"/>
              <a:t>All</a:t>
            </a:r>
            <a:r>
              <a:rPr lang="nl-BE" dirty="0"/>
              <a:t> </a:t>
            </a:r>
            <a:r>
              <a:rPr lang="nl-BE" dirty="0" err="1"/>
              <a:t>names</a:t>
            </a:r>
            <a:r>
              <a:rPr lang="nl-BE" dirty="0"/>
              <a:t> taken </a:t>
            </a:r>
            <a:r>
              <a:rPr lang="nl-BE" dirty="0" err="1"/>
              <a:t>through</a:t>
            </a:r>
            <a:r>
              <a:rPr lang="nl-BE" dirty="0"/>
              <a:t> matching </a:t>
            </a:r>
            <a:r>
              <a:rPr lang="nl-BE" dirty="0" err="1"/>
              <a:t>process</a:t>
            </a:r>
            <a:r>
              <a:rPr lang="nl-BE" dirty="0"/>
              <a:t> of </a:t>
            </a:r>
            <a:r>
              <a:rPr lang="nl-BE" dirty="0" err="1"/>
              <a:t>previous</a:t>
            </a:r>
            <a:r>
              <a:rPr lang="nl-BE" dirty="0"/>
              <a:t> slide</a:t>
            </a:r>
          </a:p>
        </p:txBody>
      </p:sp>
      <p:graphicFrame>
        <p:nvGraphicFramePr>
          <p:cNvPr id="4" name="Chart 3" title="%"/>
          <p:cNvGraphicFramePr>
            <a:graphicFrameLocks/>
          </p:cNvGraphicFramePr>
          <p:nvPr/>
        </p:nvGraphicFramePr>
        <p:xfrm>
          <a:off x="1439652" y="1653648"/>
          <a:ext cx="6831485" cy="317182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2357754" y="1707654"/>
            <a:ext cx="5562618" cy="3024336"/>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Tree>
    <p:extLst>
      <p:ext uri="{BB962C8B-B14F-4D97-AF65-F5344CB8AC3E}">
        <p14:creationId xmlns:p14="http://schemas.microsoft.com/office/powerpoint/2010/main" val="3669628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err="1"/>
              <a:t>WoRMS</a:t>
            </a:r>
            <a:r>
              <a:rPr lang="nl-BE" dirty="0"/>
              <a:t> – OBIS: </a:t>
            </a:r>
            <a:r>
              <a:rPr lang="nl-BE" dirty="0" err="1"/>
              <a:t>mutual</a:t>
            </a:r>
            <a:r>
              <a:rPr lang="nl-BE" dirty="0"/>
              <a:t> </a:t>
            </a:r>
            <a:r>
              <a:rPr lang="nl-BE" dirty="0" err="1"/>
              <a:t>geographical</a:t>
            </a:r>
            <a:r>
              <a:rPr lang="nl-BE" dirty="0"/>
              <a:t> </a:t>
            </a:r>
            <a:r>
              <a:rPr lang="nl-BE" dirty="0" err="1"/>
              <a:t>quality</a:t>
            </a:r>
            <a:r>
              <a:rPr lang="nl-BE" dirty="0"/>
              <a:t> control</a:t>
            </a:r>
          </a:p>
        </p:txBody>
      </p:sp>
      <p:sp>
        <p:nvSpPr>
          <p:cNvPr id="3" name="Content Placeholder 2"/>
          <p:cNvSpPr>
            <a:spLocks noGrp="1"/>
          </p:cNvSpPr>
          <p:nvPr>
            <p:ph idx="1"/>
          </p:nvPr>
        </p:nvSpPr>
        <p:spPr/>
        <p:txBody>
          <a:bodyPr/>
          <a:lstStyle/>
          <a:p>
            <a:r>
              <a:rPr lang="nl-BE" dirty="0" err="1"/>
              <a:t>Echinoidea</a:t>
            </a:r>
            <a:r>
              <a:rPr lang="nl-BE" dirty="0"/>
              <a:t> </a:t>
            </a:r>
            <a:r>
              <a:rPr lang="nl-BE" dirty="0" err="1"/>
              <a:t>example</a:t>
            </a:r>
            <a:r>
              <a:rPr lang="nl-BE" dirty="0"/>
              <a:t> – </a:t>
            </a:r>
            <a:r>
              <a:rPr lang="nl-BE" i="1" dirty="0" err="1"/>
              <a:t>Psammechinus</a:t>
            </a:r>
            <a:r>
              <a:rPr lang="nl-BE" i="1" dirty="0"/>
              <a:t> </a:t>
            </a:r>
            <a:r>
              <a:rPr lang="nl-BE" i="1" dirty="0" err="1"/>
              <a:t>miliaris</a:t>
            </a:r>
            <a:endParaRPr lang="nl-BE" i="1"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325" t="29423" r="33367" b="38953"/>
          <a:stretch/>
        </p:blipFill>
        <p:spPr bwMode="auto">
          <a:xfrm>
            <a:off x="2249742" y="1499699"/>
            <a:ext cx="5512936" cy="3132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5481" t="29429" r="33359" b="39148"/>
          <a:stretch/>
        </p:blipFill>
        <p:spPr bwMode="auto">
          <a:xfrm>
            <a:off x="2263406" y="1509438"/>
            <a:ext cx="5520324" cy="3131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rot="19406445">
            <a:off x="5101295" y="4578408"/>
            <a:ext cx="1312366" cy="21602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1050"/>
          </a:p>
        </p:txBody>
      </p:sp>
      <p:sp>
        <p:nvSpPr>
          <p:cNvPr id="6" name="TextBox 5"/>
          <p:cNvSpPr txBox="1"/>
          <p:nvPr/>
        </p:nvSpPr>
        <p:spPr>
          <a:xfrm>
            <a:off x="5498170" y="4903910"/>
            <a:ext cx="1990154" cy="253916"/>
          </a:xfrm>
          <a:prstGeom prst="rect">
            <a:avLst/>
          </a:prstGeom>
          <a:noFill/>
        </p:spPr>
        <p:txBody>
          <a:bodyPr wrap="square" rtlCol="0">
            <a:spAutoFit/>
          </a:bodyPr>
          <a:lstStyle/>
          <a:p>
            <a:r>
              <a:rPr lang="nl-BE" sz="1050" dirty="0" err="1"/>
              <a:t>Needs</a:t>
            </a:r>
            <a:r>
              <a:rPr lang="nl-BE" sz="1050" dirty="0"/>
              <a:t> </a:t>
            </a:r>
            <a:r>
              <a:rPr lang="nl-BE" sz="1050" dirty="0" err="1"/>
              <a:t>checking</a:t>
            </a:r>
            <a:r>
              <a:rPr lang="nl-BE" sz="1050" dirty="0"/>
              <a:t> in OBIS …</a:t>
            </a:r>
          </a:p>
        </p:txBody>
      </p:sp>
      <p:pic>
        <p:nvPicPr>
          <p:cNvPr id="6149" name="Picture 5" descr="Psammechinus miliaris (P.L.S. Müller, 177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7896" y="789553"/>
            <a:ext cx="1416874" cy="945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9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pPr algn="ctr">
              <a:buNone/>
            </a:pPr>
            <a:endParaRPr lang="nl-NL" dirty="0"/>
          </a:p>
          <a:p>
            <a:pPr algn="ctr">
              <a:buNone/>
            </a:pPr>
            <a:endParaRPr lang="nl-NL" dirty="0"/>
          </a:p>
          <a:p>
            <a:pPr algn="ctr">
              <a:buNone/>
            </a:pPr>
            <a:endParaRPr lang="nl-NL" dirty="0"/>
          </a:p>
          <a:p>
            <a:pPr algn="ctr">
              <a:buNone/>
            </a:pPr>
            <a:r>
              <a:rPr lang="nl-NL" dirty="0" err="1"/>
              <a:t>Questions</a:t>
            </a:r>
            <a:r>
              <a:rPr lang="nl-NL" dirty="0"/>
              <a:t>?</a:t>
            </a:r>
          </a:p>
          <a:p>
            <a:pPr algn="ctr">
              <a:buNone/>
            </a:pPr>
            <a:endParaRPr lang="nl-NL" dirty="0"/>
          </a:p>
          <a:p>
            <a:pPr algn="ctr">
              <a:buNone/>
            </a:pPr>
            <a:endParaRPr lang="nl-NL" dirty="0"/>
          </a:p>
        </p:txBody>
      </p:sp>
      <p:sp>
        <p:nvSpPr>
          <p:cNvPr id="4" name="Content Placeholder 2"/>
          <p:cNvSpPr txBox="1">
            <a:spLocks/>
          </p:cNvSpPr>
          <p:nvPr/>
        </p:nvSpPr>
        <p:spPr>
          <a:xfrm>
            <a:off x="2241673" y="2517744"/>
            <a:ext cx="5759327" cy="2430270"/>
          </a:xfrm>
          <a:prstGeom prst="rect">
            <a:avLst/>
          </a:prstGeom>
        </p:spPr>
        <p:txBody>
          <a:bodyPr vert="horz" lIns="68580" tIns="34290" rIns="68580" bIns="34290" rtlCol="0">
            <a:normAutofit/>
          </a:bodyPr>
          <a:lstStyle>
            <a:lvl1pPr marL="342900" indent="-342900" algn="l" defTabSz="914400" rtl="0" eaLnBrk="1" latinLnBrk="0" hangingPunct="1">
              <a:spcBef>
                <a:spcPts val="600"/>
              </a:spcBef>
              <a:buFont typeface="Arial" pitchFamily="34" charset="0"/>
              <a:buChar char="•"/>
              <a:defRPr sz="1700" b="1" kern="1200">
                <a:solidFill>
                  <a:srgbClr val="004F61"/>
                </a:solidFill>
                <a:latin typeface="+mn-lt"/>
                <a:ea typeface="Verdana" pitchFamily="34" charset="0"/>
                <a:cs typeface="Verdana" pitchFamily="34" charset="0"/>
              </a:defRPr>
            </a:lvl1pPr>
            <a:lvl2pPr marL="742950" indent="-28575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2pPr>
            <a:lvl3pPr marL="11430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3pPr>
            <a:lvl4pPr marL="16002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4pPr>
            <a:lvl5pPr marL="2057400" indent="-228600" algn="l" defTabSz="914400" rtl="0" eaLnBrk="1" latinLnBrk="0" hangingPunct="1">
              <a:spcBef>
                <a:spcPts val="600"/>
              </a:spcBef>
              <a:buFont typeface="Arial" pitchFamily="34" charset="0"/>
              <a:buChar char="»"/>
              <a:defRPr sz="1600" kern="1200">
                <a:solidFill>
                  <a:schemeClr val="tx1"/>
                </a:solidFill>
                <a:latin typeface="+mn-lt"/>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pPr>
            <a:r>
              <a:rPr lang="nl-NL" sz="1275" dirty="0"/>
              <a:t>Read more:</a:t>
            </a:r>
          </a:p>
          <a:p>
            <a:pPr marL="0" indent="0">
              <a:buNone/>
            </a:pPr>
            <a:r>
              <a:rPr lang="nl-BE" sz="1050" b="0" dirty="0"/>
              <a:t>Vandepitte, L.; Vanhoorne, B.; Decock, W. et al. (2015). How </a:t>
            </a:r>
            <a:r>
              <a:rPr lang="nl-BE" sz="1050" b="0" dirty="0" err="1"/>
              <a:t>Aphia</a:t>
            </a:r>
            <a:r>
              <a:rPr lang="nl-BE" sz="1050" b="0" dirty="0"/>
              <a:t> – </a:t>
            </a:r>
            <a:r>
              <a:rPr lang="nl-BE" sz="1050" b="0" dirty="0" err="1"/>
              <a:t>the</a:t>
            </a:r>
            <a:r>
              <a:rPr lang="nl-BE" sz="1050" b="0" dirty="0"/>
              <a:t> platform </a:t>
            </a:r>
            <a:r>
              <a:rPr lang="nl-BE" sz="1050" b="0" dirty="0" err="1"/>
              <a:t>behind</a:t>
            </a:r>
            <a:r>
              <a:rPr lang="nl-BE" sz="1050" b="0" dirty="0"/>
              <a:t> </a:t>
            </a:r>
            <a:r>
              <a:rPr lang="nl-BE" sz="1050" b="0" dirty="0" err="1"/>
              <a:t>several</a:t>
            </a:r>
            <a:r>
              <a:rPr lang="nl-BE" sz="1050" b="0" dirty="0"/>
              <a:t> online </a:t>
            </a:r>
            <a:r>
              <a:rPr lang="nl-BE" sz="1050" b="0" dirty="0" err="1"/>
              <a:t>and</a:t>
            </a:r>
            <a:r>
              <a:rPr lang="nl-BE" sz="1050" b="0" dirty="0"/>
              <a:t> </a:t>
            </a:r>
            <a:r>
              <a:rPr lang="nl-BE" sz="1050" b="0" dirty="0" err="1"/>
              <a:t>taxonomically</a:t>
            </a:r>
            <a:r>
              <a:rPr lang="nl-BE" sz="1050" b="0" dirty="0"/>
              <a:t> </a:t>
            </a:r>
            <a:r>
              <a:rPr lang="nl-BE" sz="1050" b="0" dirty="0" err="1"/>
              <a:t>oriented</a:t>
            </a:r>
            <a:r>
              <a:rPr lang="nl-BE" sz="1050" b="0" dirty="0"/>
              <a:t> databases – </a:t>
            </a:r>
            <a:r>
              <a:rPr lang="nl-BE" sz="1050" b="0" dirty="0" err="1"/>
              <a:t>can</a:t>
            </a:r>
            <a:r>
              <a:rPr lang="nl-BE" sz="1050" b="0" dirty="0"/>
              <a:t> serve </a:t>
            </a:r>
            <a:r>
              <a:rPr lang="nl-BE" sz="1050" b="0" dirty="0" err="1"/>
              <a:t>both</a:t>
            </a:r>
            <a:r>
              <a:rPr lang="nl-BE" sz="1050" b="0" dirty="0"/>
              <a:t> </a:t>
            </a:r>
            <a:r>
              <a:rPr lang="nl-BE" sz="1050" b="0" dirty="0" err="1"/>
              <a:t>the</a:t>
            </a:r>
            <a:r>
              <a:rPr lang="nl-BE" sz="1050" b="0" dirty="0"/>
              <a:t> </a:t>
            </a:r>
            <a:r>
              <a:rPr lang="nl-BE" sz="1050" b="0" dirty="0" err="1"/>
              <a:t>taxonomic</a:t>
            </a:r>
            <a:r>
              <a:rPr lang="nl-BE" sz="1050" b="0" dirty="0"/>
              <a:t> community </a:t>
            </a:r>
            <a:r>
              <a:rPr lang="nl-BE" sz="1050" b="0" dirty="0" err="1"/>
              <a:t>and</a:t>
            </a:r>
            <a:r>
              <a:rPr lang="nl-BE" sz="1050" b="0" dirty="0"/>
              <a:t> </a:t>
            </a:r>
            <a:r>
              <a:rPr lang="nl-BE" sz="1050" b="0" dirty="0" err="1"/>
              <a:t>the</a:t>
            </a:r>
            <a:r>
              <a:rPr lang="nl-BE" sz="1050" b="0" dirty="0"/>
              <a:t> field of </a:t>
            </a:r>
            <a:r>
              <a:rPr lang="nl-BE" sz="1050" b="0" dirty="0" err="1"/>
              <a:t>biodiversity</a:t>
            </a:r>
            <a:r>
              <a:rPr lang="nl-BE" sz="1050" b="0" dirty="0"/>
              <a:t> </a:t>
            </a:r>
            <a:r>
              <a:rPr lang="nl-BE" sz="1050" b="0" dirty="0" err="1"/>
              <a:t>informatics</a:t>
            </a:r>
            <a:r>
              <a:rPr lang="nl-BE" sz="1050" b="0" dirty="0"/>
              <a:t>. JMSE.</a:t>
            </a:r>
          </a:p>
          <a:p>
            <a:pPr marL="0" indent="0">
              <a:buNone/>
            </a:pPr>
            <a:endParaRPr lang="nl-BE" sz="1050" b="0" dirty="0"/>
          </a:p>
          <a:p>
            <a:pPr marL="0" indent="0">
              <a:buNone/>
            </a:pPr>
            <a:r>
              <a:rPr lang="nl-BE" sz="1050" b="0" dirty="0"/>
              <a:t>Costello, M.J.; </a:t>
            </a:r>
            <a:r>
              <a:rPr lang="nl-BE" sz="1050" b="0" dirty="0" err="1"/>
              <a:t>Bouchet</a:t>
            </a:r>
            <a:r>
              <a:rPr lang="nl-BE" sz="1050" b="0" dirty="0"/>
              <a:t>, P.; </a:t>
            </a:r>
            <a:r>
              <a:rPr lang="nl-BE" sz="1050" b="0" dirty="0" err="1"/>
              <a:t>Boxshall</a:t>
            </a:r>
            <a:r>
              <a:rPr lang="nl-BE" sz="1050" b="0" dirty="0"/>
              <a:t>, G. et al. (2013). Global </a:t>
            </a:r>
            <a:r>
              <a:rPr lang="nl-BE" sz="1050" b="0" dirty="0" err="1"/>
              <a:t>coordination</a:t>
            </a:r>
            <a:r>
              <a:rPr lang="nl-BE" sz="1050" b="0" dirty="0"/>
              <a:t> </a:t>
            </a:r>
            <a:r>
              <a:rPr lang="nl-BE" sz="1050" b="0" dirty="0" err="1"/>
              <a:t>and</a:t>
            </a:r>
            <a:r>
              <a:rPr lang="nl-BE" sz="1050" b="0" dirty="0"/>
              <a:t> </a:t>
            </a:r>
            <a:r>
              <a:rPr lang="nl-BE" sz="1050" b="0" dirty="0" err="1"/>
              <a:t>standardisation</a:t>
            </a:r>
            <a:r>
              <a:rPr lang="nl-BE" sz="1050" b="0" dirty="0"/>
              <a:t> in marine </a:t>
            </a:r>
            <a:r>
              <a:rPr lang="nl-BE" sz="1050" b="0" dirty="0" err="1"/>
              <a:t>biodiversity</a:t>
            </a:r>
            <a:r>
              <a:rPr lang="nl-BE" sz="1050" b="0" dirty="0"/>
              <a:t> </a:t>
            </a:r>
            <a:r>
              <a:rPr lang="nl-BE" sz="1050" b="0" dirty="0" err="1"/>
              <a:t>through</a:t>
            </a:r>
            <a:r>
              <a:rPr lang="nl-BE" sz="1050" b="0" dirty="0"/>
              <a:t> </a:t>
            </a:r>
            <a:r>
              <a:rPr lang="nl-BE" sz="1050" b="0" dirty="0" err="1"/>
              <a:t>the</a:t>
            </a:r>
            <a:r>
              <a:rPr lang="nl-BE" sz="1050" b="0" dirty="0"/>
              <a:t> World Register of Marine Species (</a:t>
            </a:r>
            <a:r>
              <a:rPr lang="nl-BE" sz="1050" b="0" dirty="0" err="1"/>
              <a:t>WoRMS</a:t>
            </a:r>
            <a:r>
              <a:rPr lang="nl-BE" sz="1050" b="0" dirty="0"/>
              <a:t>) </a:t>
            </a:r>
            <a:r>
              <a:rPr lang="nl-BE" sz="1050" b="0" dirty="0" err="1"/>
              <a:t>and</a:t>
            </a:r>
            <a:r>
              <a:rPr lang="nl-BE" sz="1050" b="0" dirty="0"/>
              <a:t> </a:t>
            </a:r>
            <a:r>
              <a:rPr lang="nl-BE" sz="1050" b="0" dirty="0" err="1"/>
              <a:t>related</a:t>
            </a:r>
            <a:r>
              <a:rPr lang="nl-BE" sz="1050" b="0" dirty="0"/>
              <a:t> databases. </a:t>
            </a:r>
            <a:r>
              <a:rPr lang="nl-BE" sz="1050" b="0" i="1" dirty="0" err="1"/>
              <a:t>PLoS</a:t>
            </a:r>
            <a:r>
              <a:rPr lang="nl-BE" sz="1050" b="0" i="1" dirty="0"/>
              <a:t> </a:t>
            </a:r>
            <a:r>
              <a:rPr lang="nl-BE" sz="1050" b="0" i="1" dirty="0" err="1"/>
              <a:t>One</a:t>
            </a:r>
            <a:r>
              <a:rPr lang="nl-BE" sz="1050" b="0" i="1" dirty="0"/>
              <a:t> 8(1)</a:t>
            </a:r>
            <a:r>
              <a:rPr lang="nl-BE" sz="1050" b="0" dirty="0"/>
              <a:t>: 20 pp. </a:t>
            </a:r>
            <a:r>
              <a:rPr lang="nl-BE" sz="1050" b="0" dirty="0">
                <a:hlinkClick r:id="rId3"/>
              </a:rPr>
              <a:t>hdl.handle.net/10.1371/journal.pone.0051629</a:t>
            </a:r>
            <a:r>
              <a:rPr lang="nl-BE" sz="1050" b="0" dirty="0"/>
              <a:t> </a:t>
            </a:r>
            <a:br>
              <a:rPr lang="nl-BE" sz="1050" b="0" dirty="0"/>
            </a:br>
            <a:endParaRPr lang="nl-BE" sz="1050" b="0" dirty="0"/>
          </a:p>
          <a:p>
            <a:pPr marL="0" indent="0">
              <a:buNone/>
            </a:pPr>
            <a:r>
              <a:rPr lang="nl-BE" sz="1050" b="0" dirty="0"/>
              <a:t>Appeltans, W.; </a:t>
            </a:r>
            <a:r>
              <a:rPr lang="nl-BE" sz="1050" b="0" dirty="0" err="1"/>
              <a:t>Ahyong</a:t>
            </a:r>
            <a:r>
              <a:rPr lang="nl-BE" sz="1050" b="0" dirty="0"/>
              <a:t>, S.T.; Anderson, G. et al. (2012). The magnitude of </a:t>
            </a:r>
            <a:r>
              <a:rPr lang="nl-BE" sz="1050" b="0" dirty="0" err="1"/>
              <a:t>global</a:t>
            </a:r>
            <a:r>
              <a:rPr lang="nl-BE" sz="1050" b="0" dirty="0"/>
              <a:t> marine species </a:t>
            </a:r>
            <a:r>
              <a:rPr lang="nl-BE" sz="1050" b="0" dirty="0" err="1"/>
              <a:t>diversity</a:t>
            </a:r>
            <a:r>
              <a:rPr lang="nl-BE" sz="1050" b="0" dirty="0"/>
              <a:t>. </a:t>
            </a:r>
            <a:r>
              <a:rPr lang="nl-BE" sz="1050" b="0" i="1" dirty="0" err="1"/>
              <a:t>Curr</a:t>
            </a:r>
            <a:r>
              <a:rPr lang="nl-BE" sz="1050" b="0" i="1" dirty="0"/>
              <a:t>. </a:t>
            </a:r>
            <a:r>
              <a:rPr lang="nl-BE" sz="1050" b="0" i="1" dirty="0" err="1"/>
              <a:t>Biol</a:t>
            </a:r>
            <a:r>
              <a:rPr lang="nl-BE" sz="1050" b="0" i="1" dirty="0"/>
              <a:t>. 22(23)</a:t>
            </a:r>
            <a:r>
              <a:rPr lang="nl-BE" sz="1050" b="0" dirty="0"/>
              <a:t>: 14 pp + </a:t>
            </a:r>
            <a:r>
              <a:rPr lang="nl-BE" sz="1050" b="0" dirty="0" err="1"/>
              <a:t>suppl</a:t>
            </a:r>
            <a:r>
              <a:rPr lang="nl-BE" sz="1050" b="0" dirty="0"/>
              <a:t>. </a:t>
            </a:r>
            <a:r>
              <a:rPr lang="nl-BE" sz="1050" b="0" dirty="0" err="1"/>
              <a:t>inf</a:t>
            </a:r>
            <a:r>
              <a:rPr lang="nl-BE" sz="1050" b="0" dirty="0"/>
              <a:t> (91 pp.). </a:t>
            </a:r>
            <a:r>
              <a:rPr lang="nl-BE" sz="1050" b="0" dirty="0">
                <a:hlinkClick r:id="rId4"/>
              </a:rPr>
              <a:t>hdl.handle.net/10.1016/j.cub.2012.09.036</a:t>
            </a:r>
            <a:r>
              <a:rPr lang="nl-BE" sz="1050" b="0" dirty="0"/>
              <a:t> </a:t>
            </a:r>
            <a:endParaRPr lang="nl-NL" sz="1050" b="0"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a:p>
            <a:pPr>
              <a:buFont typeface="Arial" pitchFamily="34" charset="0"/>
              <a:buNone/>
            </a:pPr>
            <a:endParaRPr lang="nl-NL" sz="1275" dirty="0"/>
          </a:p>
        </p:txBody>
      </p:sp>
    </p:spTree>
    <p:extLst>
      <p:ext uri="{BB962C8B-B14F-4D97-AF65-F5344CB8AC3E}">
        <p14:creationId xmlns:p14="http://schemas.microsoft.com/office/powerpoint/2010/main" val="3961972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AQUATIC ANIMALS</a:t>
            </a:r>
            <a:endParaRPr b="1">
              <a:solidFill>
                <a:srgbClr val="1E3566"/>
              </a:solidFill>
              <a:latin typeface="Montserrat"/>
              <a:ea typeface="Montserrat"/>
              <a:cs typeface="Montserrat"/>
              <a:sym typeface="Montserrat"/>
            </a:endParaRPr>
          </a:p>
        </p:txBody>
      </p:sp>
      <p:sp>
        <p:nvSpPr>
          <p:cNvPr id="102" name="Google Shape;102;p17"/>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Global food security</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Billions of dollars per year in socioeconomic benefits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Structure healthy ecosystems and their resilience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Biological Essential Ocean Variables (GOOS)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Are culturally and globally significant</a:t>
            </a:r>
            <a:endParaRPr sz="1400">
              <a:solidFill>
                <a:schemeClr val="dk1"/>
              </a:solidFill>
              <a:highlight>
                <a:srgbClr val="FFFFFF"/>
              </a:highlight>
              <a:latin typeface="Lato Light"/>
              <a:ea typeface="Lato Light"/>
              <a:cs typeface="Lato Light"/>
              <a:sym typeface="Lato Light"/>
            </a:endParaRPr>
          </a:p>
        </p:txBody>
      </p:sp>
      <p:sp>
        <p:nvSpPr>
          <p:cNvPr id="103" name="Google Shape;103;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47</a:t>
            </a:fld>
            <a:endParaRPr b="1">
              <a:solidFill>
                <a:srgbClr val="FFFFFF"/>
              </a:solidFill>
              <a:latin typeface="Raleway"/>
              <a:ea typeface="Raleway"/>
              <a:cs typeface="Raleway"/>
              <a:sym typeface="Raleway"/>
            </a:endParaRPr>
          </a:p>
        </p:txBody>
      </p:sp>
      <p:sp>
        <p:nvSpPr>
          <p:cNvPr id="105" name="Google Shape;105;p1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06" name="Google Shape;106;p17"/>
          <p:cNvPicPr preferRelativeResize="0"/>
          <p:nvPr/>
        </p:nvPicPr>
        <p:blipFill rotWithShape="1">
          <a:blip r:embed="rId4">
            <a:alphaModFix/>
          </a:blip>
          <a:srcRect l="14001" r="14009"/>
          <a:stretch/>
        </p:blipFill>
        <p:spPr>
          <a:xfrm>
            <a:off x="4572000" y="0"/>
            <a:ext cx="4572000" cy="4763146"/>
          </a:xfrm>
          <a:prstGeom prst="rect">
            <a:avLst/>
          </a:prstGeom>
          <a:noFill/>
          <a:ln>
            <a:noFill/>
          </a:ln>
        </p:spPr>
      </p:pic>
      <p:sp>
        <p:nvSpPr>
          <p:cNvPr id="107" name="Google Shape;107;p17"/>
          <p:cNvSpPr txBox="1"/>
          <p:nvPr/>
        </p:nvSpPr>
        <p:spPr>
          <a:xfrm>
            <a:off x="327000" y="1074975"/>
            <a:ext cx="41724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highlight>
                  <a:schemeClr val="lt1"/>
                </a:highlight>
                <a:latin typeface="Raleway"/>
                <a:ea typeface="Raleway"/>
                <a:cs typeface="Raleway"/>
                <a:sym typeface="Raleway"/>
              </a:rPr>
              <a:t>Highly valued aquatic resources in a rapidly changing environment</a:t>
            </a:r>
            <a:endParaRPr b="1"/>
          </a:p>
        </p:txBody>
      </p:sp>
      <p:pic>
        <p:nvPicPr>
          <p:cNvPr id="108" name="Google Shape;108;p17"/>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48768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TAG TECHNOLOGY</a:t>
            </a:r>
            <a:endParaRPr b="1">
              <a:solidFill>
                <a:srgbClr val="1E3566"/>
              </a:solidFill>
              <a:latin typeface="Montserrat"/>
              <a:ea typeface="Montserrat"/>
              <a:cs typeface="Montserrat"/>
              <a:sym typeface="Montserrat"/>
            </a:endParaRPr>
          </a:p>
        </p:txBody>
      </p:sp>
      <p:sp>
        <p:nvSpPr>
          <p:cNvPr id="114" name="Google Shape;114;p18"/>
          <p:cNvSpPr txBox="1">
            <a:spLocks noGrp="1"/>
          </p:cNvSpPr>
          <p:nvPr>
            <p:ph type="body" idx="1"/>
          </p:nvPr>
        </p:nvSpPr>
        <p:spPr>
          <a:xfrm>
            <a:off x="4924400" y="1946725"/>
            <a:ext cx="4095600" cy="24696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None/>
            </a:pPr>
            <a:r>
              <a:rPr lang="en" sz="1400">
                <a:solidFill>
                  <a:srgbClr val="606569"/>
                </a:solidFill>
                <a:highlight>
                  <a:srgbClr val="FFFFFF"/>
                </a:highlight>
                <a:latin typeface="Lato Light"/>
                <a:ea typeface="Lato Light"/>
                <a:cs typeface="Lato Light"/>
                <a:sym typeface="Lato Light"/>
              </a:rPr>
              <a:t>New tags have advanced the concept of mobile tracking to include large aquatic animals capable of documenting interactions with their surroundings, including environmental conditions and other tagged animals.</a:t>
            </a:r>
            <a:endParaRPr sz="1400">
              <a:solidFill>
                <a:schemeClr val="dk1"/>
              </a:solidFill>
              <a:latin typeface="Lato Light"/>
              <a:ea typeface="Lato Light"/>
              <a:cs typeface="Lato Light"/>
              <a:sym typeface="Lato Light"/>
            </a:endParaRPr>
          </a:p>
        </p:txBody>
      </p:sp>
      <p:sp>
        <p:nvSpPr>
          <p:cNvPr id="115" name="Google Shape;11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18"/>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48</a:t>
            </a:fld>
            <a:endParaRPr b="1">
              <a:solidFill>
                <a:srgbClr val="FFFFFF"/>
              </a:solidFill>
              <a:latin typeface="Raleway"/>
              <a:ea typeface="Raleway"/>
              <a:cs typeface="Raleway"/>
              <a:sym typeface="Raleway"/>
            </a:endParaRPr>
          </a:p>
        </p:txBody>
      </p:sp>
      <p:sp>
        <p:nvSpPr>
          <p:cNvPr id="117" name="Google Shape;117;p1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18" name="Google Shape;118;p18"/>
          <p:cNvSpPr txBox="1"/>
          <p:nvPr/>
        </p:nvSpPr>
        <p:spPr>
          <a:xfrm>
            <a:off x="4892100" y="1074975"/>
            <a:ext cx="37248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300" b="1">
                <a:solidFill>
                  <a:srgbClr val="1FA8B7"/>
                </a:solidFill>
                <a:highlight>
                  <a:schemeClr val="lt1"/>
                </a:highlight>
                <a:latin typeface="Raleway"/>
                <a:ea typeface="Raleway"/>
                <a:cs typeface="Raleway"/>
                <a:sym typeface="Raleway"/>
              </a:rPr>
              <a:t>Acoustic tags, satellite tags and data loggers</a:t>
            </a:r>
            <a:endParaRPr sz="1300" b="1"/>
          </a:p>
        </p:txBody>
      </p:sp>
      <p:pic>
        <p:nvPicPr>
          <p:cNvPr id="119" name="Google Shape;119;p18"/>
          <p:cNvPicPr preferRelativeResize="0"/>
          <p:nvPr/>
        </p:nvPicPr>
        <p:blipFill rotWithShape="1">
          <a:blip r:embed="rId4">
            <a:alphaModFix/>
          </a:blip>
          <a:srcRect l="18007" r="18000"/>
          <a:stretch/>
        </p:blipFill>
        <p:spPr>
          <a:xfrm>
            <a:off x="0" y="0"/>
            <a:ext cx="4572000" cy="4763148"/>
          </a:xfrm>
          <a:prstGeom prst="rect">
            <a:avLst/>
          </a:prstGeom>
          <a:noFill/>
          <a:ln>
            <a:noFill/>
          </a:ln>
        </p:spPr>
      </p:pic>
      <p:pic>
        <p:nvPicPr>
          <p:cNvPr id="120" name="Google Shape;120;p18"/>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472050" y="445024"/>
            <a:ext cx="8131800" cy="7332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FFFFFF"/>
                </a:solidFill>
                <a:latin typeface="Montserrat"/>
                <a:ea typeface="Montserrat"/>
                <a:cs typeface="Montserrat"/>
                <a:sym typeface="Montserrat"/>
              </a:rPr>
              <a:t>HOW TRACKING WORKS</a:t>
            </a:r>
            <a:endParaRPr dirty="0">
              <a:solidFill>
                <a:srgbClr val="FFFFFF"/>
              </a:solidFill>
              <a:latin typeface="Montserrat"/>
              <a:ea typeface="Montserrat"/>
              <a:cs typeface="Montserrat"/>
              <a:sym typeface="Montserrat"/>
            </a:endParaRPr>
          </a:p>
        </p:txBody>
      </p:sp>
      <p:sp>
        <p:nvSpPr>
          <p:cNvPr id="126" name="Google Shape;126;p1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9"/>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49</a:t>
            </a:fld>
            <a:endParaRPr b="1">
              <a:solidFill>
                <a:schemeClr val="lt1"/>
              </a:solidFill>
              <a:latin typeface="Raleway"/>
              <a:ea typeface="Raleway"/>
              <a:cs typeface="Raleway"/>
              <a:sym typeface="Raleway"/>
            </a:endParaRPr>
          </a:p>
        </p:txBody>
      </p:sp>
      <p:sp>
        <p:nvSpPr>
          <p:cNvPr id="128" name="Google Shape;128;p1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29" name="Google Shape;129;p19"/>
          <p:cNvSpPr txBox="1">
            <a:spLocks noGrp="1"/>
          </p:cNvSpPr>
          <p:nvPr>
            <p:ph type="body" idx="1"/>
          </p:nvPr>
        </p:nvSpPr>
        <p:spPr>
          <a:xfrm>
            <a:off x="355200" y="1692575"/>
            <a:ext cx="4030500" cy="2623786"/>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Acoustic tags are small transmitters that allow researchers to track aquatic animals underwater.</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Larger animals can carry </a:t>
            </a:r>
            <a:r>
              <a:rPr lang="en" sz="1200" dirty="0" err="1">
                <a:solidFill>
                  <a:srgbClr val="FFFFFF"/>
                </a:solidFill>
                <a:latin typeface="Lato Light"/>
                <a:ea typeface="Lato Light"/>
                <a:cs typeface="Lato Light"/>
                <a:sym typeface="Lato Light"/>
              </a:rPr>
              <a:t>Vemco</a:t>
            </a:r>
            <a:r>
              <a:rPr lang="en" sz="1200" dirty="0">
                <a:solidFill>
                  <a:srgbClr val="FFFFFF"/>
                </a:solidFill>
                <a:latin typeface="Lato Light"/>
                <a:ea typeface="Lato Light"/>
                <a:cs typeface="Lato Light"/>
                <a:sym typeface="Lato Light"/>
              </a:rPr>
              <a:t> Mobile Transceivers (VMTs), which act as both transmitters and receivers. </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Wave Gliders float on the ocean’s surface. They are emission free, propelled by wave energy and solar powered.</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Slocum Gliders dive up and down collecting information underneath the waves. </a:t>
            </a:r>
            <a:endParaRPr sz="1200" dirty="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200" dirty="0">
                <a:solidFill>
                  <a:srgbClr val="FFFFFF"/>
                </a:solidFill>
                <a:latin typeface="Lato Light"/>
                <a:ea typeface="Lato Light"/>
                <a:cs typeface="Lato Light"/>
                <a:sym typeface="Lato Light"/>
              </a:rPr>
              <a:t>Acoustic receivers capture animal movement data.</a:t>
            </a:r>
            <a:endParaRPr sz="1200" dirty="0">
              <a:solidFill>
                <a:srgbClr val="FFFFFF"/>
              </a:solidFill>
              <a:latin typeface="Lato Light"/>
              <a:ea typeface="Lato Light"/>
              <a:cs typeface="Lato Light"/>
              <a:sym typeface="Lato Light"/>
            </a:endParaRPr>
          </a:p>
        </p:txBody>
      </p:sp>
      <p:pic>
        <p:nvPicPr>
          <p:cNvPr id="130" name="Google Shape;130;p1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131" name="Google Shape;131;p19"/>
          <p:cNvPicPr preferRelativeResize="0"/>
          <p:nvPr/>
        </p:nvPicPr>
        <p:blipFill>
          <a:blip r:embed="rId5">
            <a:alphaModFix/>
          </a:blip>
          <a:stretch>
            <a:fillRect/>
          </a:stretch>
        </p:blipFill>
        <p:spPr>
          <a:xfrm>
            <a:off x="4575200" y="-237804"/>
            <a:ext cx="4140001" cy="5381302"/>
          </a:xfrm>
          <a:prstGeom prst="rect">
            <a:avLst/>
          </a:prstGeom>
          <a:noFill/>
          <a:ln>
            <a:noFill/>
          </a:ln>
        </p:spPr>
      </p:pic>
      <p:sp>
        <p:nvSpPr>
          <p:cNvPr id="4" name="TextBox 3">
            <a:extLst>
              <a:ext uri="{FF2B5EF4-FFF2-40B4-BE49-F238E27FC236}">
                <a16:creationId xmlns:a16="http://schemas.microsoft.com/office/drawing/2014/main" id="{BAF1E4BE-45F7-8A40-A97B-E4C94648DF20}"/>
              </a:ext>
            </a:extLst>
          </p:cNvPr>
          <p:cNvSpPr txBox="1"/>
          <p:nvPr/>
        </p:nvSpPr>
        <p:spPr>
          <a:xfrm>
            <a:off x="4128940" y="103695"/>
            <a:ext cx="184731" cy="307777"/>
          </a:xfrm>
          <a:prstGeom prst="rect">
            <a:avLst/>
          </a:prstGeom>
          <a:noFill/>
        </p:spPr>
        <p:txBody>
          <a:bodyPr wrap="none" rtlCol="0">
            <a:spAutoFit/>
          </a:bodyPr>
          <a:lstStyle/>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326700" y="326540"/>
            <a:ext cx="6659452" cy="722959"/>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2540" b="1" spc="-1" dirty="0">
                <a:solidFill>
                  <a:srgbClr val="006699"/>
                </a:solidFill>
                <a:latin typeface="Arial"/>
                <a:ea typeface="DejaVu Sans"/>
              </a:rPr>
              <a:t>OBIS</a:t>
            </a:r>
            <a:r>
              <a:rPr lang="en-AU" sz="1996" spc="-1" dirty="0">
                <a:latin typeface="Arial"/>
                <a:ea typeface="DejaVu Sans"/>
              </a:rPr>
              <a:t> </a:t>
            </a:r>
            <a:r>
              <a:rPr lang="en-AU" sz="1996" spc="-1" dirty="0">
                <a:solidFill>
                  <a:srgbClr val="729FCF"/>
                </a:solidFill>
                <a:latin typeface="Arial"/>
                <a:ea typeface="DejaVu Sans"/>
              </a:rPr>
              <a:t>– </a:t>
            </a:r>
            <a:r>
              <a:rPr lang="en-AU" sz="1996" b="1" u="sng" spc="-1" dirty="0">
                <a:solidFill>
                  <a:srgbClr val="002060"/>
                </a:solidFill>
                <a:latin typeface="Arial"/>
                <a:ea typeface="DejaVu Sans"/>
              </a:rPr>
              <a:t>THE</a:t>
            </a:r>
            <a:r>
              <a:rPr lang="en-AU" sz="1996" spc="-1" dirty="0">
                <a:solidFill>
                  <a:srgbClr val="002060"/>
                </a:solidFill>
                <a:latin typeface="Arial"/>
                <a:ea typeface="DejaVu Sans"/>
              </a:rPr>
              <a:t> Ocean Biogeographic Information System</a:t>
            </a:r>
            <a:endParaRPr lang="en-AU" sz="1996" spc="-1" dirty="0">
              <a:solidFill>
                <a:srgbClr val="002060"/>
              </a:solidFill>
              <a:latin typeface="Arial"/>
            </a:endParaRPr>
          </a:p>
        </p:txBody>
      </p:sp>
      <p:sp>
        <p:nvSpPr>
          <p:cNvPr id="86" name="CustomShape 2"/>
          <p:cNvSpPr/>
          <p:nvPr/>
        </p:nvSpPr>
        <p:spPr>
          <a:xfrm>
            <a:off x="5094181" y="1387141"/>
            <a:ext cx="2369046" cy="439523"/>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2540" spc="-1" dirty="0">
                <a:solidFill>
                  <a:srgbClr val="006699"/>
                </a:solidFill>
                <a:latin typeface="Arial"/>
                <a:ea typeface="DejaVu Sans"/>
              </a:rPr>
              <a:t>&gt;58</a:t>
            </a:r>
            <a:r>
              <a:rPr lang="en-AU" sz="1633" spc="-1" dirty="0">
                <a:latin typeface="Arial"/>
                <a:ea typeface="DejaVu Sans"/>
              </a:rPr>
              <a:t> million records</a:t>
            </a:r>
            <a:endParaRPr lang="en-AU" sz="1633" spc="-1" dirty="0">
              <a:latin typeface="Arial"/>
            </a:endParaRPr>
          </a:p>
        </p:txBody>
      </p:sp>
      <p:sp>
        <p:nvSpPr>
          <p:cNvPr id="87" name="CustomShape 3"/>
          <p:cNvSpPr/>
          <p:nvPr/>
        </p:nvSpPr>
        <p:spPr>
          <a:xfrm>
            <a:off x="5486028" y="1959238"/>
            <a:ext cx="3319277" cy="439523"/>
          </a:xfrm>
          <a:prstGeom prst="rect">
            <a:avLst/>
          </a:prstGeom>
          <a:noFill/>
          <a:ln>
            <a:noFill/>
          </a:ln>
        </p:spPr>
        <p:style>
          <a:lnRef idx="0">
            <a:scrgbClr r="0" g="0" b="0"/>
          </a:lnRef>
          <a:fillRef idx="0">
            <a:scrgbClr r="0" g="0" b="0"/>
          </a:fillRef>
          <a:effectRef idx="0">
            <a:scrgbClr r="0" g="0" b="0"/>
          </a:effectRef>
          <a:fontRef idx="minor"/>
        </p:style>
      </p:sp>
      <p:sp>
        <p:nvSpPr>
          <p:cNvPr id="88" name="CustomShape 4"/>
          <p:cNvSpPr/>
          <p:nvPr/>
        </p:nvSpPr>
        <p:spPr>
          <a:xfrm>
            <a:off x="5714280" y="2081038"/>
            <a:ext cx="3298378" cy="531280"/>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2540" spc="-1" dirty="0">
                <a:solidFill>
                  <a:srgbClr val="006699"/>
                </a:solidFill>
                <a:latin typeface="Arial"/>
                <a:ea typeface="DejaVu Sans"/>
              </a:rPr>
              <a:t>&gt;127,500</a:t>
            </a:r>
            <a:r>
              <a:rPr lang="en-AU" sz="1633" spc="-1" dirty="0">
                <a:latin typeface="Arial"/>
                <a:ea typeface="DejaVu Sans"/>
              </a:rPr>
              <a:t> marine species</a:t>
            </a:r>
            <a:endParaRPr lang="en-AU" sz="1633" spc="-1" dirty="0">
              <a:latin typeface="Arial"/>
            </a:endParaRPr>
          </a:p>
        </p:txBody>
      </p:sp>
      <p:sp>
        <p:nvSpPr>
          <p:cNvPr id="89" name="CustomShape 5"/>
          <p:cNvSpPr/>
          <p:nvPr/>
        </p:nvSpPr>
        <p:spPr>
          <a:xfrm>
            <a:off x="6041473" y="2888897"/>
            <a:ext cx="2236144" cy="439849"/>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2540" spc="-1" dirty="0">
                <a:solidFill>
                  <a:srgbClr val="006699"/>
                </a:solidFill>
                <a:latin typeface="Arial"/>
                <a:ea typeface="DejaVu Sans"/>
              </a:rPr>
              <a:t>&gt;3000</a:t>
            </a:r>
            <a:r>
              <a:rPr lang="en-AU" sz="1633" spc="-1" dirty="0">
                <a:latin typeface="Arial"/>
                <a:ea typeface="DejaVu Sans"/>
              </a:rPr>
              <a:t> datasets</a:t>
            </a:r>
            <a:endParaRPr lang="en-AU" sz="1633" spc="-1" dirty="0">
              <a:latin typeface="Arial"/>
            </a:endParaRPr>
          </a:p>
        </p:txBody>
      </p:sp>
      <p:sp>
        <p:nvSpPr>
          <p:cNvPr id="90" name="CustomShape 6"/>
          <p:cNvSpPr/>
          <p:nvPr/>
        </p:nvSpPr>
        <p:spPr>
          <a:xfrm>
            <a:off x="5747260" y="3607611"/>
            <a:ext cx="2334106" cy="439523"/>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2540" spc="-1" dirty="0">
                <a:solidFill>
                  <a:srgbClr val="006699"/>
                </a:solidFill>
                <a:latin typeface="Arial"/>
                <a:ea typeface="DejaVu Sans"/>
              </a:rPr>
              <a:t>&gt;800</a:t>
            </a:r>
            <a:r>
              <a:rPr lang="en-AU" sz="1633" spc="-1" dirty="0">
                <a:latin typeface="Arial"/>
                <a:ea typeface="DejaVu Sans"/>
              </a:rPr>
              <a:t> institutions</a:t>
            </a:r>
            <a:endParaRPr lang="en-AU" sz="1633" spc="-1" dirty="0">
              <a:latin typeface="Arial"/>
            </a:endParaRPr>
          </a:p>
        </p:txBody>
      </p:sp>
      <p:sp>
        <p:nvSpPr>
          <p:cNvPr id="91" name="CustomShape 7"/>
          <p:cNvSpPr/>
          <p:nvPr/>
        </p:nvSpPr>
        <p:spPr>
          <a:xfrm>
            <a:off x="5192142" y="4212363"/>
            <a:ext cx="3820516" cy="439523"/>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2540" spc="-1" dirty="0">
                <a:solidFill>
                  <a:srgbClr val="006699"/>
                </a:solidFill>
                <a:latin typeface="Arial"/>
                <a:ea typeface="DejaVu Sans"/>
              </a:rPr>
              <a:t>33</a:t>
            </a:r>
            <a:r>
              <a:rPr lang="en-AU" sz="1633" spc="-1" dirty="0">
                <a:latin typeface="Arial"/>
                <a:ea typeface="DejaVu Sans"/>
              </a:rPr>
              <a:t> OBIS regional / thematic nodes</a:t>
            </a:r>
            <a:endParaRPr lang="en-AU" sz="1633" spc="-1" dirty="0">
              <a:latin typeface="Arial"/>
            </a:endParaRPr>
          </a:p>
        </p:txBody>
      </p:sp>
      <p:pic>
        <p:nvPicPr>
          <p:cNvPr id="92" name="Picture 52"/>
          <p:cNvPicPr/>
          <p:nvPr/>
        </p:nvPicPr>
        <p:blipFill>
          <a:blip r:embed="rId3"/>
          <a:stretch/>
        </p:blipFill>
        <p:spPr>
          <a:xfrm>
            <a:off x="95184" y="1703558"/>
            <a:ext cx="5846041" cy="2866039"/>
          </a:xfrm>
          <a:prstGeom prst="rect">
            <a:avLst/>
          </a:prstGeom>
          <a:ln>
            <a:noFill/>
          </a:ln>
        </p:spPr>
      </p:pic>
    </p:spTree>
    <p:extLst>
      <p:ext uri="{BB962C8B-B14F-4D97-AF65-F5344CB8AC3E}">
        <p14:creationId xmlns:p14="http://schemas.microsoft.com/office/powerpoint/2010/main" val="147844781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ACOUSTIC RECEIVER MOORINGS</a:t>
            </a:r>
            <a:endParaRPr b="1">
              <a:solidFill>
                <a:srgbClr val="1E3566"/>
              </a:solidFill>
              <a:latin typeface="Montserrat"/>
              <a:ea typeface="Montserrat"/>
              <a:cs typeface="Montserrat"/>
              <a:sym typeface="Montserrat"/>
            </a:endParaRPr>
          </a:p>
        </p:txBody>
      </p:sp>
      <p:sp>
        <p:nvSpPr>
          <p:cNvPr id="137" name="Google Shape;137;p20"/>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Recovery timelines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Rollovers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Offloads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Bluetooth</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Acoustic</a:t>
            </a:r>
            <a:endParaRPr sz="1400">
              <a:solidFill>
                <a:schemeClr val="dk1"/>
              </a:solidFill>
              <a:highlight>
                <a:srgbClr val="FFFFFF"/>
              </a:highlight>
              <a:latin typeface="Lato Light"/>
              <a:ea typeface="Lato Light"/>
              <a:cs typeface="Lato Light"/>
              <a:sym typeface="Lato Light"/>
            </a:endParaRPr>
          </a:p>
        </p:txBody>
      </p:sp>
      <p:sp>
        <p:nvSpPr>
          <p:cNvPr id="138" name="Google Shape;138;p2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20"/>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50</a:t>
            </a:fld>
            <a:endParaRPr b="1">
              <a:solidFill>
                <a:srgbClr val="FFFFFF"/>
              </a:solidFill>
              <a:latin typeface="Raleway"/>
              <a:ea typeface="Raleway"/>
              <a:cs typeface="Raleway"/>
              <a:sym typeface="Raleway"/>
            </a:endParaRPr>
          </a:p>
        </p:txBody>
      </p:sp>
      <p:sp>
        <p:nvSpPr>
          <p:cNvPr id="140" name="Google Shape;140;p2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42" name="Google Shape;142;p20"/>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 name="Picture 2" descr="A picture containing outdoor, sky, sport, swimming&#10;&#10;Description generated with very high confidence">
            <a:extLst>
              <a:ext uri="{FF2B5EF4-FFF2-40B4-BE49-F238E27FC236}">
                <a16:creationId xmlns:a16="http://schemas.microsoft.com/office/drawing/2014/main" id="{54779658-3CCD-433D-8018-D5467BFCF5EB}"/>
              </a:ext>
            </a:extLst>
          </p:cNvPr>
          <p:cNvPicPr>
            <a:picLocks noChangeAspect="1"/>
          </p:cNvPicPr>
          <p:nvPr/>
        </p:nvPicPr>
        <p:blipFill rotWithShape="1">
          <a:blip r:embed="rId5"/>
          <a:srcRect t="16244" b="10978"/>
          <a:stretch/>
        </p:blipFill>
        <p:spPr>
          <a:xfrm>
            <a:off x="4833601" y="1"/>
            <a:ext cx="4338669" cy="47631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48768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GLIDERS</a:t>
            </a:r>
            <a:endParaRPr b="1">
              <a:solidFill>
                <a:srgbClr val="1E3566"/>
              </a:solidFill>
              <a:latin typeface="Montserrat"/>
              <a:ea typeface="Montserrat"/>
              <a:cs typeface="Montserrat"/>
              <a:sym typeface="Montserrat"/>
            </a:endParaRPr>
          </a:p>
        </p:txBody>
      </p:sp>
      <p:sp>
        <p:nvSpPr>
          <p:cNvPr id="148" name="Google Shape;148;p21"/>
          <p:cNvSpPr txBox="1">
            <a:spLocks noGrp="1"/>
          </p:cNvSpPr>
          <p:nvPr>
            <p:ph type="body" idx="1"/>
          </p:nvPr>
        </p:nvSpPr>
        <p:spPr>
          <a:xfrm>
            <a:off x="4800600" y="1794325"/>
            <a:ext cx="4095600" cy="2469600"/>
          </a:xfrm>
          <a:prstGeom prst="rect">
            <a:avLst/>
          </a:prstGeom>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Emission-free, cost-effective, and autonomous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Remotely offloads fixed tracking stations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Provides oceanographic context and equipment to track animals</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Doesn’t get sea sick!</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Wave glider: wave driven, powered by solar energy</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Slocum glider: buoyancy driven, powered by lithium battery</a:t>
            </a:r>
            <a:endParaRPr sz="1200" dirty="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More than____ km travelled since…</a:t>
            </a:r>
            <a:endParaRPr sz="1200" dirty="0">
              <a:solidFill>
                <a:schemeClr val="dk1"/>
              </a:solidFill>
              <a:latin typeface="Lato Light"/>
              <a:ea typeface="Lato Light"/>
              <a:cs typeface="Lato Light"/>
              <a:sym typeface="Lato Light"/>
            </a:endParaRPr>
          </a:p>
        </p:txBody>
      </p:sp>
      <p:sp>
        <p:nvSpPr>
          <p:cNvPr id="149" name="Google Shape;149;p2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21"/>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51</a:t>
            </a:fld>
            <a:endParaRPr b="1">
              <a:solidFill>
                <a:srgbClr val="FFFFFF"/>
              </a:solidFill>
              <a:latin typeface="Raleway"/>
              <a:ea typeface="Raleway"/>
              <a:cs typeface="Raleway"/>
              <a:sym typeface="Raleway"/>
            </a:endParaRPr>
          </a:p>
        </p:txBody>
      </p:sp>
      <p:sp>
        <p:nvSpPr>
          <p:cNvPr id="151" name="Google Shape;151;p2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52" name="Google Shape;152;p21"/>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highlight>
                  <a:schemeClr val="lt1"/>
                </a:highlight>
                <a:latin typeface="Raleway"/>
                <a:ea typeface="Raleway"/>
                <a:cs typeface="Raleway"/>
                <a:sym typeface="Raleway"/>
              </a:rPr>
              <a:t>Changing the way we study the ocean</a:t>
            </a:r>
            <a:endParaRPr b="1"/>
          </a:p>
        </p:txBody>
      </p:sp>
      <p:pic>
        <p:nvPicPr>
          <p:cNvPr id="153" name="Google Shape;153;p21"/>
          <p:cNvPicPr preferRelativeResize="0"/>
          <p:nvPr/>
        </p:nvPicPr>
        <p:blipFill rotWithShape="1">
          <a:blip r:embed="rId4">
            <a:alphaModFix/>
          </a:blip>
          <a:srcRect l="17869" r="17875"/>
          <a:stretch/>
        </p:blipFill>
        <p:spPr>
          <a:xfrm>
            <a:off x="0" y="0"/>
            <a:ext cx="4572000" cy="4763143"/>
          </a:xfrm>
          <a:prstGeom prst="rect">
            <a:avLst/>
          </a:prstGeom>
          <a:noFill/>
          <a:ln>
            <a:noFill/>
          </a:ln>
        </p:spPr>
      </p:pic>
      <p:pic>
        <p:nvPicPr>
          <p:cNvPr id="154" name="Google Shape;154;p21"/>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ROV: REMOTELY OPERATED VEHICLE</a:t>
            </a:r>
            <a:endParaRPr b="1">
              <a:solidFill>
                <a:srgbClr val="1E3566"/>
              </a:solidFill>
              <a:latin typeface="Montserrat"/>
              <a:ea typeface="Montserrat"/>
              <a:cs typeface="Montserrat"/>
              <a:sym typeface="Montserrat"/>
            </a:endParaRPr>
          </a:p>
        </p:txBody>
      </p:sp>
      <p:sp>
        <p:nvSpPr>
          <p:cNvPr id="160" name="Google Shape;160;p22"/>
          <p:cNvSpPr txBox="1">
            <a:spLocks noGrp="1"/>
          </p:cNvSpPr>
          <p:nvPr>
            <p:ph type="body" idx="1"/>
          </p:nvPr>
        </p:nvSpPr>
        <p:spPr>
          <a:xfrm>
            <a:off x="235500" y="1794325"/>
            <a:ext cx="4091700" cy="2469600"/>
          </a:xfrm>
          <a:prstGeom prst="rect">
            <a:avLst/>
          </a:prstGeom>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Saab Seaeye Falcon</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Depth Rating up to 300 metres</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Alternative recovery method</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Film footage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Other projects</a:t>
            </a:r>
            <a:endParaRPr sz="14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p:txBody>
      </p:sp>
      <p:sp>
        <p:nvSpPr>
          <p:cNvPr id="161" name="Google Shape;161;p2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22"/>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52</a:t>
            </a:fld>
            <a:endParaRPr b="1">
              <a:solidFill>
                <a:srgbClr val="FFFFFF"/>
              </a:solidFill>
              <a:latin typeface="Raleway"/>
              <a:ea typeface="Raleway"/>
              <a:cs typeface="Raleway"/>
              <a:sym typeface="Raleway"/>
            </a:endParaRPr>
          </a:p>
        </p:txBody>
      </p:sp>
      <p:sp>
        <p:nvSpPr>
          <p:cNvPr id="163" name="Google Shape;163;p2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64" name="Google Shape;164;p22"/>
          <p:cNvPicPr preferRelativeResize="0"/>
          <p:nvPr/>
        </p:nvPicPr>
        <p:blipFill rotWithShape="1">
          <a:blip r:embed="rId4">
            <a:alphaModFix/>
          </a:blip>
          <a:srcRect l="14001" r="14009"/>
          <a:stretch/>
        </p:blipFill>
        <p:spPr>
          <a:xfrm>
            <a:off x="4572000" y="0"/>
            <a:ext cx="4571996" cy="4763148"/>
          </a:xfrm>
          <a:prstGeom prst="rect">
            <a:avLst/>
          </a:prstGeom>
          <a:noFill/>
          <a:ln>
            <a:noFill/>
          </a:ln>
        </p:spPr>
      </p:pic>
      <p:pic>
        <p:nvPicPr>
          <p:cNvPr id="165" name="Google Shape;165;p22"/>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69"/>
        <p:cNvGrpSpPr/>
        <p:nvPr/>
      </p:nvGrpSpPr>
      <p:grpSpPr>
        <a:xfrm>
          <a:off x="0" y="0"/>
          <a:ext cx="0" cy="0"/>
          <a:chOff x="0" y="0"/>
          <a:chExt cx="0" cy="0"/>
        </a:xfrm>
      </p:grpSpPr>
      <p:sp>
        <p:nvSpPr>
          <p:cNvPr id="170" name="Google Shape;17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TRACK, CONNECT, TRANSFORM</a:t>
            </a:r>
            <a:endParaRPr>
              <a:solidFill>
                <a:srgbClr val="FFFFFF"/>
              </a:solidFill>
              <a:latin typeface="Montserrat"/>
              <a:ea typeface="Montserrat"/>
              <a:cs typeface="Montserrat"/>
              <a:sym typeface="Montserrat"/>
            </a:endParaRPr>
          </a:p>
        </p:txBody>
      </p:sp>
      <p:sp>
        <p:nvSpPr>
          <p:cNvPr id="171" name="Google Shape;171;p2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23"/>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53</a:t>
            </a:fld>
            <a:endParaRPr b="1">
              <a:solidFill>
                <a:schemeClr val="lt1"/>
              </a:solidFill>
              <a:latin typeface="Raleway"/>
              <a:ea typeface="Raleway"/>
              <a:cs typeface="Raleway"/>
              <a:sym typeface="Raleway"/>
            </a:endParaRPr>
          </a:p>
        </p:txBody>
      </p:sp>
      <p:sp>
        <p:nvSpPr>
          <p:cNvPr id="173" name="Google Shape;173;p2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174" name="Google Shape;174;p23"/>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175" name="Google Shape;175;p23"/>
          <p:cNvSpPr txBox="1"/>
          <p:nvPr/>
        </p:nvSpPr>
        <p:spPr>
          <a:xfrm>
            <a:off x="1786775" y="1074975"/>
            <a:ext cx="5597100" cy="66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rgbClr val="FFFFFF"/>
                </a:solidFill>
                <a:latin typeface="Raleway"/>
                <a:ea typeface="Raleway"/>
                <a:cs typeface="Raleway"/>
                <a:sym typeface="Raleway"/>
              </a:rPr>
              <a:t>Together, OTN and its collaborators are tracking oceans, connecting people and transforming knowledge</a:t>
            </a:r>
            <a:endParaRPr dirty="0">
              <a:solidFill>
                <a:srgbClr val="FFFFFF"/>
              </a:solidFill>
            </a:endParaRPr>
          </a:p>
        </p:txBody>
      </p:sp>
      <p:pic>
        <p:nvPicPr>
          <p:cNvPr id="176" name="Google Shape;176;p23"/>
          <p:cNvPicPr preferRelativeResize="0"/>
          <p:nvPr/>
        </p:nvPicPr>
        <p:blipFill rotWithShape="1">
          <a:blip r:embed="rId5">
            <a:alphaModFix/>
          </a:blip>
          <a:srcRect l="5325" r="5316"/>
          <a:stretch/>
        </p:blipFill>
        <p:spPr>
          <a:xfrm>
            <a:off x="1392475" y="2006750"/>
            <a:ext cx="1767852" cy="1318956"/>
          </a:xfrm>
          <a:prstGeom prst="rect">
            <a:avLst/>
          </a:prstGeom>
          <a:noFill/>
          <a:ln>
            <a:noFill/>
          </a:ln>
        </p:spPr>
      </p:pic>
      <p:sp>
        <p:nvSpPr>
          <p:cNvPr id="177" name="Google Shape;177;p23"/>
          <p:cNvSpPr/>
          <p:nvPr/>
        </p:nvSpPr>
        <p:spPr>
          <a:xfrm>
            <a:off x="13924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txBox="1">
            <a:spLocks noGrp="1"/>
          </p:cNvSpPr>
          <p:nvPr>
            <p:ph type="body" idx="1"/>
          </p:nvPr>
        </p:nvSpPr>
        <p:spPr>
          <a:xfrm>
            <a:off x="1451525" y="3373250"/>
            <a:ext cx="16383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a:solidFill>
                  <a:srgbClr val="1E3566"/>
                </a:solidFill>
                <a:latin typeface="Montserrat"/>
                <a:ea typeface="Montserrat"/>
                <a:cs typeface="Montserrat"/>
                <a:sym typeface="Montserrat"/>
              </a:rPr>
              <a:t>TRACK</a:t>
            </a:r>
            <a:r>
              <a:rPr lang="en" sz="1000">
                <a:solidFill>
                  <a:srgbClr val="000000"/>
                </a:solidFill>
                <a:latin typeface="Lato Light"/>
                <a:ea typeface="Lato Light"/>
                <a:cs typeface="Lato Light"/>
                <a:sym typeface="Lato Light"/>
              </a:rPr>
              <a:t> </a:t>
            </a:r>
            <a:br>
              <a:rPr lang="en" sz="1000">
                <a:solidFill>
                  <a:srgbClr val="000000"/>
                </a:solidFill>
                <a:latin typeface="Lato Light"/>
                <a:ea typeface="Lato Light"/>
                <a:cs typeface="Lato Light"/>
                <a:sym typeface="Lato Light"/>
              </a:rPr>
            </a:br>
            <a:r>
              <a:rPr lang="en" sz="800">
                <a:solidFill>
                  <a:srgbClr val="000000"/>
                </a:solidFill>
                <a:latin typeface="Lato Light"/>
                <a:ea typeface="Lato Light"/>
                <a:cs typeface="Lato Light"/>
                <a:sym typeface="Lato Light"/>
              </a:rPr>
              <a:t>Using electronic tags to track more than 225 keystone, commercially important and endangered species.</a:t>
            </a:r>
            <a:endParaRPr sz="800">
              <a:solidFill>
                <a:srgbClr val="000000"/>
              </a:solidFill>
              <a:latin typeface="Lato Light"/>
              <a:ea typeface="Lato Light"/>
              <a:cs typeface="Lato Light"/>
              <a:sym typeface="Lato Light"/>
            </a:endParaRPr>
          </a:p>
        </p:txBody>
      </p:sp>
      <p:sp>
        <p:nvSpPr>
          <p:cNvPr id="179" name="Google Shape;179;p23"/>
          <p:cNvSpPr/>
          <p:nvPr/>
        </p:nvSpPr>
        <p:spPr>
          <a:xfrm>
            <a:off x="3688050"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983575" y="3325699"/>
            <a:ext cx="1767900" cy="1318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txBox="1">
            <a:spLocks noGrp="1"/>
          </p:cNvSpPr>
          <p:nvPr>
            <p:ph type="body" idx="1"/>
          </p:nvPr>
        </p:nvSpPr>
        <p:spPr>
          <a:xfrm>
            <a:off x="3732425" y="3373250"/>
            <a:ext cx="17091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CONNECT</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Connecting infrastructure, communities, resources, researchers, policy-makers, industry, and other stakeholders at local and global scales</a:t>
            </a:r>
            <a:endParaRPr sz="800" dirty="0">
              <a:solidFill>
                <a:srgbClr val="000000"/>
              </a:solidFill>
              <a:latin typeface="Lato Light"/>
              <a:ea typeface="Lato Light"/>
              <a:cs typeface="Lato Light"/>
              <a:sym typeface="Lato Light"/>
            </a:endParaRPr>
          </a:p>
        </p:txBody>
      </p:sp>
      <p:sp>
        <p:nvSpPr>
          <p:cNvPr id="182" name="Google Shape;182;p23"/>
          <p:cNvSpPr txBox="1">
            <a:spLocks noGrp="1"/>
          </p:cNvSpPr>
          <p:nvPr>
            <p:ph type="body" idx="1"/>
          </p:nvPr>
        </p:nvSpPr>
        <p:spPr>
          <a:xfrm>
            <a:off x="5983625" y="3373250"/>
            <a:ext cx="1767900" cy="11136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b="1" dirty="0">
                <a:solidFill>
                  <a:srgbClr val="1E3566"/>
                </a:solidFill>
                <a:latin typeface="Montserrat"/>
                <a:ea typeface="Montserrat"/>
                <a:cs typeface="Montserrat"/>
                <a:sym typeface="Montserrat"/>
              </a:rPr>
              <a:t>TRANSFORM</a:t>
            </a:r>
            <a:r>
              <a:rPr lang="en" sz="1000" dirty="0">
                <a:solidFill>
                  <a:srgbClr val="000000"/>
                </a:solidFill>
                <a:latin typeface="Lato Light"/>
                <a:ea typeface="Lato Light"/>
                <a:cs typeface="Lato Light"/>
                <a:sym typeface="Lato Light"/>
              </a:rPr>
              <a:t> </a:t>
            </a:r>
            <a:br>
              <a:rPr lang="en" sz="1000" dirty="0">
                <a:solidFill>
                  <a:srgbClr val="000000"/>
                </a:solidFill>
                <a:latin typeface="Lato Light"/>
                <a:ea typeface="Lato Light"/>
                <a:cs typeface="Lato Light"/>
                <a:sym typeface="Lato Light"/>
              </a:rPr>
            </a:br>
            <a:r>
              <a:rPr lang="en" sz="800" dirty="0">
                <a:solidFill>
                  <a:srgbClr val="000000"/>
                </a:solidFill>
                <a:latin typeface="Lato Light"/>
                <a:ea typeface="Lato Light"/>
                <a:cs typeface="Lato Light"/>
                <a:sym typeface="Lato Light"/>
              </a:rPr>
              <a:t>Transforming our understanding of the oceans by developing global data standards and a paradigm of collaborative research and management.</a:t>
            </a:r>
            <a:endParaRPr sz="800" dirty="0">
              <a:solidFill>
                <a:srgbClr val="000000"/>
              </a:solidFill>
              <a:latin typeface="Lato Light"/>
              <a:ea typeface="Lato Light"/>
              <a:cs typeface="Lato Light"/>
              <a:sym typeface="Lato Light"/>
            </a:endParaRPr>
          </a:p>
        </p:txBody>
      </p:sp>
      <p:pic>
        <p:nvPicPr>
          <p:cNvPr id="183" name="Google Shape;183;p23"/>
          <p:cNvPicPr preferRelativeResize="0"/>
          <p:nvPr/>
        </p:nvPicPr>
        <p:blipFill rotWithShape="1">
          <a:blip r:embed="rId6">
            <a:alphaModFix/>
          </a:blip>
          <a:srcRect l="9716" r="9716"/>
          <a:stretch/>
        </p:blipFill>
        <p:spPr>
          <a:xfrm>
            <a:off x="3688025" y="2006750"/>
            <a:ext cx="1767849" cy="1318955"/>
          </a:xfrm>
          <a:prstGeom prst="rect">
            <a:avLst/>
          </a:prstGeom>
          <a:noFill/>
          <a:ln>
            <a:noFill/>
          </a:ln>
        </p:spPr>
      </p:pic>
      <p:pic>
        <p:nvPicPr>
          <p:cNvPr id="184" name="Google Shape;184;p23"/>
          <p:cNvPicPr preferRelativeResize="0"/>
          <p:nvPr/>
        </p:nvPicPr>
        <p:blipFill rotWithShape="1">
          <a:blip r:embed="rId7">
            <a:alphaModFix/>
          </a:blip>
          <a:srcRect l="4288" r="4279"/>
          <a:stretch/>
        </p:blipFill>
        <p:spPr>
          <a:xfrm>
            <a:off x="5983625" y="2006750"/>
            <a:ext cx="1767851" cy="131895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88"/>
        <p:cNvGrpSpPr/>
        <p:nvPr/>
      </p:nvGrpSpPr>
      <p:grpSpPr>
        <a:xfrm>
          <a:off x="0" y="0"/>
          <a:ext cx="0" cy="0"/>
          <a:chOff x="0" y="0"/>
          <a:chExt cx="0" cy="0"/>
        </a:xfrm>
      </p:grpSpPr>
      <p:pic>
        <p:nvPicPr>
          <p:cNvPr id="189" name="Google Shape;189;p24"/>
          <p:cNvPicPr preferRelativeResize="0"/>
          <p:nvPr/>
        </p:nvPicPr>
        <p:blipFill rotWithShape="1">
          <a:blip r:embed="rId4">
            <a:alphaModFix/>
          </a:blip>
          <a:srcRect l="3349" r="3340"/>
          <a:stretch/>
        </p:blipFill>
        <p:spPr>
          <a:xfrm>
            <a:off x="0" y="0"/>
            <a:ext cx="6648650" cy="4719671"/>
          </a:xfrm>
          <a:prstGeom prst="rect">
            <a:avLst/>
          </a:prstGeom>
          <a:noFill/>
          <a:ln>
            <a:noFill/>
          </a:ln>
        </p:spPr>
      </p:pic>
      <p:sp>
        <p:nvSpPr>
          <p:cNvPr id="190" name="Google Shape;190;p24"/>
          <p:cNvSpPr txBox="1">
            <a:spLocks noGrp="1"/>
          </p:cNvSpPr>
          <p:nvPr>
            <p:ph type="title"/>
          </p:nvPr>
        </p:nvSpPr>
        <p:spPr>
          <a:xfrm>
            <a:off x="477000" y="445025"/>
            <a:ext cx="1724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Montserrat"/>
                <a:ea typeface="Montserrat"/>
                <a:cs typeface="Montserrat"/>
                <a:sym typeface="Montserrat"/>
              </a:rPr>
              <a:t>TRACK</a:t>
            </a:r>
            <a:endParaRPr>
              <a:solidFill>
                <a:schemeClr val="lt1"/>
              </a:solidFill>
              <a:latin typeface="Montserrat"/>
              <a:ea typeface="Montserrat"/>
              <a:cs typeface="Montserrat"/>
              <a:sym typeface="Montserrat"/>
            </a:endParaRPr>
          </a:p>
        </p:txBody>
      </p:sp>
      <p:sp>
        <p:nvSpPr>
          <p:cNvPr id="191" name="Google Shape;191;p24"/>
          <p:cNvSpPr txBox="1">
            <a:spLocks noGrp="1"/>
          </p:cNvSpPr>
          <p:nvPr>
            <p:ph type="body" idx="1"/>
          </p:nvPr>
        </p:nvSpPr>
        <p:spPr>
          <a:xfrm>
            <a:off x="6696275" y="964575"/>
            <a:ext cx="21906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American eels are one of the most endangered fishes in North America</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Their story begins and (usually) ends in the Sargasso Sea</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Migrate to inland waters for 10 to 25 years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Return to Sargasso Sea to spawn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Journey first tracked by OTN researchers; revealed two-phase migration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Understanding routes and migration cues will help with conservation planning</a:t>
            </a:r>
            <a:endParaRPr sz="1000">
              <a:solidFill>
                <a:schemeClr val="dk1"/>
              </a:solidFill>
              <a:highlight>
                <a:srgbClr val="FFFFFF"/>
              </a:highlight>
              <a:latin typeface="Lato Light"/>
              <a:ea typeface="Lato Light"/>
              <a:cs typeface="Lato Light"/>
              <a:sym typeface="Lato Light"/>
            </a:endParaRPr>
          </a:p>
        </p:txBody>
      </p:sp>
      <p:sp>
        <p:nvSpPr>
          <p:cNvPr id="192" name="Google Shape;192;p2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4"/>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54</a:t>
            </a:fld>
            <a:endParaRPr b="1">
              <a:solidFill>
                <a:schemeClr val="lt1"/>
              </a:solidFill>
              <a:latin typeface="Raleway"/>
              <a:ea typeface="Raleway"/>
              <a:cs typeface="Raleway"/>
              <a:sym typeface="Raleway"/>
            </a:endParaRPr>
          </a:p>
        </p:txBody>
      </p:sp>
      <p:sp>
        <p:nvSpPr>
          <p:cNvPr id="194" name="Google Shape;194;p2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195" name="Google Shape;195;p24"/>
          <p:cNvSpPr txBox="1"/>
          <p:nvPr/>
        </p:nvSpPr>
        <p:spPr>
          <a:xfrm>
            <a:off x="6858200" y="279425"/>
            <a:ext cx="22671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Mysterious migrations of American eels</a:t>
            </a:r>
            <a:endParaRPr b="1">
              <a:solidFill>
                <a:srgbClr val="1FA8B7"/>
              </a:solidFill>
            </a:endParaRPr>
          </a:p>
        </p:txBody>
      </p:sp>
      <p:pic>
        <p:nvPicPr>
          <p:cNvPr id="196" name="Google Shape;196;p24"/>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00"/>
        <p:cNvGrpSpPr/>
        <p:nvPr/>
      </p:nvGrpSpPr>
      <p:grpSpPr>
        <a:xfrm>
          <a:off x="0" y="0"/>
          <a:ext cx="0" cy="0"/>
          <a:chOff x="0" y="0"/>
          <a:chExt cx="0" cy="0"/>
        </a:xfrm>
      </p:grpSpPr>
      <p:pic>
        <p:nvPicPr>
          <p:cNvPr id="201" name="Google Shape;201;p25"/>
          <p:cNvPicPr preferRelativeResize="0"/>
          <p:nvPr/>
        </p:nvPicPr>
        <p:blipFill rotWithShape="1">
          <a:blip r:embed="rId4">
            <a:alphaModFix/>
          </a:blip>
          <a:srcRect l="3051" r="3060"/>
          <a:stretch/>
        </p:blipFill>
        <p:spPr>
          <a:xfrm>
            <a:off x="-1" y="0"/>
            <a:ext cx="6696275" cy="4763150"/>
          </a:xfrm>
          <a:prstGeom prst="rect">
            <a:avLst/>
          </a:prstGeom>
          <a:noFill/>
          <a:ln>
            <a:noFill/>
          </a:ln>
        </p:spPr>
      </p:pic>
      <p:sp>
        <p:nvSpPr>
          <p:cNvPr id="202" name="Google Shape;202;p25"/>
          <p:cNvSpPr txBox="1">
            <a:spLocks noGrp="1"/>
          </p:cNvSpPr>
          <p:nvPr>
            <p:ph type="title"/>
          </p:nvPr>
        </p:nvSpPr>
        <p:spPr>
          <a:xfrm>
            <a:off x="477000" y="445025"/>
            <a:ext cx="281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E3566"/>
                </a:solidFill>
                <a:latin typeface="Montserrat"/>
                <a:ea typeface="Montserrat"/>
                <a:cs typeface="Montserrat"/>
                <a:sym typeface="Montserrat"/>
              </a:rPr>
              <a:t>CONNECT</a:t>
            </a:r>
            <a:endParaRPr>
              <a:solidFill>
                <a:srgbClr val="1E3566"/>
              </a:solidFill>
              <a:latin typeface="Montserrat"/>
              <a:ea typeface="Montserrat"/>
              <a:cs typeface="Montserrat"/>
              <a:sym typeface="Montserrat"/>
            </a:endParaRPr>
          </a:p>
        </p:txBody>
      </p:sp>
      <p:sp>
        <p:nvSpPr>
          <p:cNvPr id="203" name="Google Shape;203;p25"/>
          <p:cNvSpPr txBox="1">
            <a:spLocks noGrp="1"/>
          </p:cNvSpPr>
          <p:nvPr>
            <p:ph type="body" idx="1"/>
          </p:nvPr>
        </p:nvSpPr>
        <p:spPr>
          <a:xfrm>
            <a:off x="6696275" y="1327388"/>
            <a:ext cx="23718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Gliders listen for baleen whale calls off the Scotian Shelf and Gulf of St. Lawrence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Capture the abundance of whale prey: zooplankton</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Partnership with Canadian Wildlife Federation &amp; MEOPAR (WHaLE)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Understand migration routes and habitat use</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Scientific basis to establish policy and protected habitats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Reduce accidental ship strikes and fishing gear entanglements</a:t>
            </a:r>
            <a:endParaRPr sz="1000">
              <a:solidFill>
                <a:schemeClr val="dk1"/>
              </a:solidFill>
              <a:highlight>
                <a:srgbClr val="FFFFFF"/>
              </a:highlight>
              <a:latin typeface="Lato Light"/>
              <a:ea typeface="Lato Light"/>
              <a:cs typeface="Lato Light"/>
              <a:sym typeface="Lato Light"/>
            </a:endParaRPr>
          </a:p>
        </p:txBody>
      </p:sp>
      <p:sp>
        <p:nvSpPr>
          <p:cNvPr id="204" name="Google Shape;204;p2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5"/>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55</a:t>
            </a:fld>
            <a:endParaRPr b="1">
              <a:solidFill>
                <a:schemeClr val="lt1"/>
              </a:solidFill>
              <a:latin typeface="Raleway"/>
              <a:ea typeface="Raleway"/>
              <a:cs typeface="Raleway"/>
              <a:sym typeface="Raleway"/>
            </a:endParaRPr>
          </a:p>
        </p:txBody>
      </p:sp>
      <p:sp>
        <p:nvSpPr>
          <p:cNvPr id="206" name="Google Shape;206;p2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207" name="Google Shape;207;p25"/>
          <p:cNvSpPr txBox="1"/>
          <p:nvPr/>
        </p:nvSpPr>
        <p:spPr>
          <a:xfrm>
            <a:off x="6858200" y="279425"/>
            <a:ext cx="2267100" cy="66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Underwater robots tracking right whales and their prey</a:t>
            </a:r>
            <a:endParaRPr b="1">
              <a:solidFill>
                <a:srgbClr val="1FA8B7"/>
              </a:solidFill>
            </a:endParaRPr>
          </a:p>
        </p:txBody>
      </p:sp>
      <p:pic>
        <p:nvPicPr>
          <p:cNvPr id="208" name="Google Shape;208;p25"/>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12"/>
        <p:cNvGrpSpPr/>
        <p:nvPr/>
      </p:nvGrpSpPr>
      <p:grpSpPr>
        <a:xfrm>
          <a:off x="0" y="0"/>
          <a:ext cx="0" cy="0"/>
          <a:chOff x="0" y="0"/>
          <a:chExt cx="0" cy="0"/>
        </a:xfrm>
      </p:grpSpPr>
      <p:pic>
        <p:nvPicPr>
          <p:cNvPr id="213" name="Google Shape;213;p26"/>
          <p:cNvPicPr preferRelativeResize="0"/>
          <p:nvPr/>
        </p:nvPicPr>
        <p:blipFill rotWithShape="1">
          <a:blip r:embed="rId4">
            <a:alphaModFix/>
          </a:blip>
          <a:srcRect l="7995" t="2464" b="10450"/>
          <a:stretch/>
        </p:blipFill>
        <p:spPr>
          <a:xfrm>
            <a:off x="0" y="0"/>
            <a:ext cx="6696275" cy="4763150"/>
          </a:xfrm>
          <a:prstGeom prst="rect">
            <a:avLst/>
          </a:prstGeom>
          <a:noFill/>
          <a:ln>
            <a:noFill/>
          </a:ln>
        </p:spPr>
      </p:pic>
      <p:sp>
        <p:nvSpPr>
          <p:cNvPr id="214" name="Google Shape;214;p26"/>
          <p:cNvSpPr txBox="1">
            <a:spLocks noGrp="1"/>
          </p:cNvSpPr>
          <p:nvPr>
            <p:ph type="title"/>
          </p:nvPr>
        </p:nvSpPr>
        <p:spPr>
          <a:xfrm>
            <a:off x="477000" y="445025"/>
            <a:ext cx="2818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ontserrat"/>
                <a:ea typeface="Montserrat"/>
                <a:cs typeface="Montserrat"/>
                <a:sym typeface="Montserrat"/>
              </a:rPr>
              <a:t>TRANSFORM</a:t>
            </a:r>
            <a:endParaRPr>
              <a:solidFill>
                <a:srgbClr val="FFFFFF"/>
              </a:solidFill>
              <a:latin typeface="Montserrat"/>
              <a:ea typeface="Montserrat"/>
              <a:cs typeface="Montserrat"/>
              <a:sym typeface="Montserrat"/>
            </a:endParaRPr>
          </a:p>
        </p:txBody>
      </p:sp>
      <p:sp>
        <p:nvSpPr>
          <p:cNvPr id="215" name="Google Shape;215;p26"/>
          <p:cNvSpPr txBox="1">
            <a:spLocks noGrp="1"/>
          </p:cNvSpPr>
          <p:nvPr>
            <p:ph type="body" idx="1"/>
          </p:nvPr>
        </p:nvSpPr>
        <p:spPr>
          <a:xfrm>
            <a:off x="6696275" y="1017713"/>
            <a:ext cx="2371800" cy="3260700"/>
          </a:xfrm>
          <a:prstGeom prst="rect">
            <a:avLst/>
          </a:prstGeom>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Most Pacific salmon migrate in to the open ocean only once in their lives </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Return to natal spawning grounds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Heavily targeted by fisheries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OTN is generating movement data in partnership with DFO, Indigenous peoples, ENGOs &amp; harvesters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Transforming fisheries management approaches</a:t>
            </a:r>
            <a:endParaRPr sz="1000">
              <a:solidFill>
                <a:schemeClr val="dk1"/>
              </a:solidFill>
              <a:highlight>
                <a:srgbClr val="FFFFFF"/>
              </a:highlight>
              <a:latin typeface="Lato Light"/>
              <a:ea typeface="Lato Light"/>
              <a:cs typeface="Lato Light"/>
              <a:sym typeface="Lato Light"/>
            </a:endParaRPr>
          </a:p>
          <a:p>
            <a:pPr marL="457200" lvl="0" indent="-292100" algn="l" rtl="0">
              <a:lnSpc>
                <a:spcPct val="130000"/>
              </a:lnSpc>
              <a:spcBef>
                <a:spcPts val="0"/>
              </a:spcBef>
              <a:spcAft>
                <a:spcPts val="0"/>
              </a:spcAft>
              <a:buClr>
                <a:schemeClr val="dk1"/>
              </a:buClr>
              <a:buSzPts val="1000"/>
              <a:buFont typeface="Lato Light"/>
              <a:buChar char="●"/>
            </a:pPr>
            <a:r>
              <a:rPr lang="en" sz="1000">
                <a:solidFill>
                  <a:schemeClr val="dk1"/>
                </a:solidFill>
                <a:highlight>
                  <a:srgbClr val="FFFFFF"/>
                </a:highlight>
                <a:latin typeface="Lato Light"/>
                <a:ea typeface="Lato Light"/>
                <a:cs typeface="Lato Light"/>
                <a:sym typeface="Lato Light"/>
              </a:rPr>
              <a:t>Boosting conservation of Pacific salmon in B.C.</a:t>
            </a:r>
            <a:endParaRPr sz="1000">
              <a:solidFill>
                <a:schemeClr val="dk1"/>
              </a:solidFill>
              <a:highlight>
                <a:srgbClr val="FFFFFF"/>
              </a:highlight>
              <a:latin typeface="Lato Light"/>
              <a:ea typeface="Lato Light"/>
              <a:cs typeface="Lato Light"/>
              <a:sym typeface="Lato Light"/>
            </a:endParaRPr>
          </a:p>
        </p:txBody>
      </p:sp>
      <p:sp>
        <p:nvSpPr>
          <p:cNvPr id="216" name="Google Shape;216;p2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6"/>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56</a:t>
            </a:fld>
            <a:endParaRPr b="1">
              <a:solidFill>
                <a:schemeClr val="lt1"/>
              </a:solidFill>
              <a:latin typeface="Raleway"/>
              <a:ea typeface="Raleway"/>
              <a:cs typeface="Raleway"/>
              <a:sym typeface="Raleway"/>
            </a:endParaRPr>
          </a:p>
        </p:txBody>
      </p:sp>
      <p:sp>
        <p:nvSpPr>
          <p:cNvPr id="218" name="Google Shape;218;p2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sp>
        <p:nvSpPr>
          <p:cNvPr id="219" name="Google Shape;219;p26"/>
          <p:cNvSpPr txBox="1"/>
          <p:nvPr/>
        </p:nvSpPr>
        <p:spPr>
          <a:xfrm>
            <a:off x="6858200" y="445025"/>
            <a:ext cx="2267100" cy="49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b="1">
                <a:solidFill>
                  <a:srgbClr val="1FA8B7"/>
                </a:solidFill>
                <a:latin typeface="Raleway"/>
                <a:ea typeface="Raleway"/>
                <a:cs typeface="Raleway"/>
                <a:sym typeface="Raleway"/>
              </a:rPr>
              <a:t>First Nations Fisheries</a:t>
            </a:r>
            <a:endParaRPr b="1">
              <a:solidFill>
                <a:srgbClr val="1FA8B7"/>
              </a:solidFill>
            </a:endParaRPr>
          </a:p>
        </p:txBody>
      </p:sp>
      <p:pic>
        <p:nvPicPr>
          <p:cNvPr id="220" name="Google Shape;220;p26"/>
          <p:cNvPicPr preferRelativeResize="0"/>
          <p:nvPr/>
        </p:nvPicPr>
        <p:blipFill>
          <a:blip r:embed="rId5">
            <a:alphaModFix/>
          </a:blip>
          <a:stretch>
            <a:fillRect/>
          </a:stretch>
        </p:blipFill>
        <p:spPr>
          <a:xfrm>
            <a:off x="8616800" y="4821546"/>
            <a:ext cx="403200" cy="25280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11700" y="445025"/>
            <a:ext cx="4448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E3566"/>
                </a:solidFill>
                <a:latin typeface="Montserrat"/>
                <a:ea typeface="Montserrat"/>
                <a:cs typeface="Montserrat"/>
                <a:sym typeface="Montserrat"/>
              </a:rPr>
              <a:t>INFORMING POLICY</a:t>
            </a:r>
            <a:endParaRPr b="1">
              <a:solidFill>
                <a:srgbClr val="1E3566"/>
              </a:solidFill>
              <a:latin typeface="Montserrat"/>
              <a:ea typeface="Montserrat"/>
              <a:cs typeface="Montserrat"/>
              <a:sym typeface="Montserrat"/>
            </a:endParaRPr>
          </a:p>
        </p:txBody>
      </p:sp>
      <p:sp>
        <p:nvSpPr>
          <p:cNvPr id="226" name="Google Shape;226;p27"/>
          <p:cNvSpPr txBox="1">
            <a:spLocks noGrp="1"/>
          </p:cNvSpPr>
          <p:nvPr>
            <p:ph type="body" idx="1"/>
          </p:nvPr>
        </p:nvSpPr>
        <p:spPr>
          <a:xfrm>
            <a:off x="162650" y="1222825"/>
            <a:ext cx="4240800" cy="2469600"/>
          </a:xfrm>
          <a:prstGeom prst="rect">
            <a:avLst/>
          </a:prstGeom>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Sustainable management of emerging fisheries</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1960s: Inuit communities developed Greenland halibut fishery in northern Cumberland Sound, N.U.</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Divided from international fishing waters in southern portion of the Sound</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Halibut populations were thought to be distinct </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OTN research showed fish were crossing north and south boundary on a seasonal basis</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Management line has been moved to encompass entire Cumberland Sound</a:t>
            </a:r>
            <a:endParaRPr sz="1200">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More sustainable for both the Greenland halibut population and the community</a:t>
            </a:r>
            <a:endParaRPr sz="1200">
              <a:solidFill>
                <a:schemeClr val="dk1"/>
              </a:solidFill>
              <a:latin typeface="Lato Light"/>
              <a:ea typeface="Lato Light"/>
              <a:cs typeface="Lato Light"/>
              <a:sym typeface="Lato Light"/>
            </a:endParaRPr>
          </a:p>
        </p:txBody>
      </p:sp>
      <p:sp>
        <p:nvSpPr>
          <p:cNvPr id="227" name="Google Shape;227;p2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p27"/>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rgbClr val="FFFFFF"/>
                </a:solidFill>
                <a:latin typeface="Raleway"/>
                <a:ea typeface="Raleway"/>
                <a:cs typeface="Raleway"/>
                <a:sym typeface="Raleway"/>
              </a:rPr>
              <a:t>57</a:t>
            </a:fld>
            <a:endParaRPr b="1">
              <a:solidFill>
                <a:srgbClr val="FFFFFF"/>
              </a:solidFill>
              <a:latin typeface="Raleway"/>
              <a:ea typeface="Raleway"/>
              <a:cs typeface="Raleway"/>
              <a:sym typeface="Raleway"/>
            </a:endParaRPr>
          </a:p>
        </p:txBody>
      </p:sp>
      <p:sp>
        <p:nvSpPr>
          <p:cNvPr id="229" name="Google Shape;229;p2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231" name="Google Shape;231;p27"/>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3" name="Picture 2" descr="A small boat in a body of water&#10;&#10;Description automatically generated">
            <a:extLst>
              <a:ext uri="{FF2B5EF4-FFF2-40B4-BE49-F238E27FC236}">
                <a16:creationId xmlns:a16="http://schemas.microsoft.com/office/drawing/2014/main" id="{3EDBCCB8-5159-4941-8BC5-D874409FF2B4}"/>
              </a:ext>
            </a:extLst>
          </p:cNvPr>
          <p:cNvPicPr>
            <a:picLocks noChangeAspect="1"/>
          </p:cNvPicPr>
          <p:nvPr/>
        </p:nvPicPr>
        <p:blipFill rotWithShape="1">
          <a:blip r:embed="rId5"/>
          <a:srcRect l="9723" r="20262"/>
          <a:stretch/>
        </p:blipFill>
        <p:spPr>
          <a:xfrm>
            <a:off x="4695900" y="0"/>
            <a:ext cx="4448100" cy="47631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Montserrat"/>
                <a:ea typeface="Montserrat"/>
                <a:cs typeface="Montserrat"/>
                <a:sym typeface="Montserrat"/>
              </a:rPr>
              <a:t>OTN IN NUMBERS</a:t>
            </a:r>
            <a:endParaRPr>
              <a:solidFill>
                <a:srgbClr val="FFFFFF"/>
              </a:solidFill>
              <a:latin typeface="Montserrat"/>
              <a:ea typeface="Montserrat"/>
              <a:cs typeface="Montserrat"/>
              <a:sym typeface="Montserrat"/>
            </a:endParaRPr>
          </a:p>
        </p:txBody>
      </p:sp>
      <p:sp>
        <p:nvSpPr>
          <p:cNvPr id="237" name="Google Shape;237;p2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8"/>
          <p:cNvSpPr txBox="1">
            <a:spLocks noGrp="1"/>
          </p:cNvSpPr>
          <p:nvPr>
            <p:ph type="sldNum" idx="12"/>
          </p:nvPr>
        </p:nvSpPr>
        <p:spPr>
          <a:xfrm>
            <a:off x="-1" y="4763150"/>
            <a:ext cx="4032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b="1">
                <a:solidFill>
                  <a:schemeClr val="lt1"/>
                </a:solidFill>
                <a:latin typeface="Raleway"/>
                <a:ea typeface="Raleway"/>
                <a:cs typeface="Raleway"/>
                <a:sym typeface="Raleway"/>
              </a:rPr>
              <a:t>58</a:t>
            </a:fld>
            <a:endParaRPr b="1">
              <a:solidFill>
                <a:schemeClr val="lt1"/>
              </a:solidFill>
              <a:latin typeface="Raleway"/>
              <a:ea typeface="Raleway"/>
              <a:cs typeface="Raleway"/>
              <a:sym typeface="Raleway"/>
            </a:endParaRPr>
          </a:p>
        </p:txBody>
      </p:sp>
      <p:sp>
        <p:nvSpPr>
          <p:cNvPr id="239" name="Google Shape;239;p2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a:ea typeface="Raleway"/>
                <a:cs typeface="Raleway"/>
                <a:sym typeface="Raleway"/>
              </a:rPr>
              <a:t>OCEAN TRACKING NETWORK</a:t>
            </a:r>
            <a:endParaRPr sz="1000">
              <a:solidFill>
                <a:srgbClr val="FFFFFF"/>
              </a:solidFill>
              <a:latin typeface="Raleway"/>
              <a:ea typeface="Raleway"/>
              <a:cs typeface="Raleway"/>
              <a:sym typeface="Raleway"/>
            </a:endParaRPr>
          </a:p>
        </p:txBody>
      </p:sp>
      <p:pic>
        <p:nvPicPr>
          <p:cNvPr id="240" name="Google Shape;240;p28"/>
          <p:cNvPicPr preferRelativeResize="0"/>
          <p:nvPr/>
        </p:nvPicPr>
        <p:blipFill>
          <a:blip r:embed="rId4">
            <a:alphaModFix/>
          </a:blip>
          <a:stretch>
            <a:fillRect/>
          </a:stretch>
        </p:blipFill>
        <p:spPr>
          <a:xfrm>
            <a:off x="8616800" y="4821546"/>
            <a:ext cx="403200" cy="252804"/>
          </a:xfrm>
          <a:prstGeom prst="rect">
            <a:avLst/>
          </a:prstGeom>
          <a:noFill/>
          <a:ln>
            <a:noFill/>
          </a:ln>
        </p:spPr>
      </p:pic>
      <p:sp>
        <p:nvSpPr>
          <p:cNvPr id="241" name="Google Shape;241;p28"/>
          <p:cNvSpPr txBox="1"/>
          <p:nvPr/>
        </p:nvSpPr>
        <p:spPr>
          <a:xfrm>
            <a:off x="866975"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47,500</a:t>
            </a:r>
            <a:endParaRPr sz="3000">
              <a:solidFill>
                <a:srgbClr val="FFFFFF"/>
              </a:solidFill>
              <a:latin typeface="Raleway Light"/>
              <a:ea typeface="Raleway Light"/>
              <a:cs typeface="Raleway Light"/>
              <a:sym typeface="Raleway Light"/>
            </a:endParaRPr>
          </a:p>
        </p:txBody>
      </p:sp>
      <p:cxnSp>
        <p:nvCxnSpPr>
          <p:cNvPr id="242" name="Google Shape;242;p28"/>
          <p:cNvCxnSpPr/>
          <p:nvPr/>
        </p:nvCxnSpPr>
        <p:spPr>
          <a:xfrm>
            <a:off x="943175" y="2647975"/>
            <a:ext cx="1104900" cy="0"/>
          </a:xfrm>
          <a:prstGeom prst="straightConnector1">
            <a:avLst/>
          </a:prstGeom>
          <a:noFill/>
          <a:ln w="9525" cap="flat" cmpd="sng">
            <a:solidFill>
              <a:srgbClr val="FFFFFF"/>
            </a:solidFill>
            <a:prstDash val="solid"/>
            <a:round/>
            <a:headEnd type="none" w="med" len="med"/>
            <a:tailEnd type="none" w="med" len="med"/>
          </a:ln>
        </p:spPr>
      </p:cxnSp>
      <p:sp>
        <p:nvSpPr>
          <p:cNvPr id="243" name="Google Shape;243;p28"/>
          <p:cNvSpPr txBox="1"/>
          <p:nvPr/>
        </p:nvSpPr>
        <p:spPr>
          <a:xfrm>
            <a:off x="871775"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TAGGED ANIMALS TRACKED</a:t>
            </a:r>
            <a:endParaRPr sz="1000">
              <a:solidFill>
                <a:srgbClr val="FFFFFF"/>
              </a:solidFill>
              <a:latin typeface="Lato"/>
              <a:ea typeface="Lato"/>
              <a:cs typeface="Lato"/>
              <a:sym typeface="Lato"/>
            </a:endParaRPr>
          </a:p>
        </p:txBody>
      </p:sp>
      <p:sp>
        <p:nvSpPr>
          <p:cNvPr id="244" name="Google Shape;244;p28"/>
          <p:cNvSpPr txBox="1"/>
          <p:nvPr/>
        </p:nvSpPr>
        <p:spPr>
          <a:xfrm>
            <a:off x="2819600"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614</a:t>
            </a:r>
            <a:endParaRPr sz="3000">
              <a:solidFill>
                <a:srgbClr val="FFFFFF"/>
              </a:solidFill>
              <a:latin typeface="Raleway Light"/>
              <a:ea typeface="Raleway Light"/>
              <a:cs typeface="Raleway Light"/>
              <a:sym typeface="Raleway Light"/>
            </a:endParaRPr>
          </a:p>
        </p:txBody>
      </p:sp>
      <p:cxnSp>
        <p:nvCxnSpPr>
          <p:cNvPr id="245" name="Google Shape;245;p28"/>
          <p:cNvCxnSpPr/>
          <p:nvPr/>
        </p:nvCxnSpPr>
        <p:spPr>
          <a:xfrm>
            <a:off x="2976800" y="2647975"/>
            <a:ext cx="556800" cy="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28"/>
          <p:cNvSpPr txBox="1"/>
          <p:nvPr/>
        </p:nvSpPr>
        <p:spPr>
          <a:xfrm>
            <a:off x="2824400"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SENIOR SCIENTISTS</a:t>
            </a:r>
            <a:endParaRPr sz="1000">
              <a:solidFill>
                <a:srgbClr val="FFFFFF"/>
              </a:solidFill>
              <a:latin typeface="Lato"/>
              <a:ea typeface="Lato"/>
              <a:cs typeface="Lato"/>
              <a:sym typeface="Lato"/>
            </a:endParaRPr>
          </a:p>
        </p:txBody>
      </p:sp>
      <p:sp>
        <p:nvSpPr>
          <p:cNvPr id="247" name="Google Shape;247;p28"/>
          <p:cNvSpPr txBox="1"/>
          <p:nvPr/>
        </p:nvSpPr>
        <p:spPr>
          <a:xfrm>
            <a:off x="4883075"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rgbClr val="FFFFFF"/>
                </a:solidFill>
                <a:latin typeface="Raleway Light"/>
                <a:ea typeface="Raleway Light"/>
                <a:cs typeface="Raleway Light"/>
                <a:sym typeface="Raleway Light"/>
              </a:rPr>
              <a:t>212</a:t>
            </a:r>
            <a:endParaRPr sz="3000" dirty="0">
              <a:solidFill>
                <a:srgbClr val="FFFFFF"/>
              </a:solidFill>
              <a:latin typeface="Raleway Light"/>
              <a:ea typeface="Raleway Light"/>
              <a:cs typeface="Raleway Light"/>
              <a:sym typeface="Raleway Light"/>
            </a:endParaRPr>
          </a:p>
        </p:txBody>
      </p:sp>
      <p:cxnSp>
        <p:nvCxnSpPr>
          <p:cNvPr id="248" name="Google Shape;248;p28"/>
          <p:cNvCxnSpPr/>
          <p:nvPr/>
        </p:nvCxnSpPr>
        <p:spPr>
          <a:xfrm>
            <a:off x="4949150" y="2647975"/>
            <a:ext cx="547200" cy="0"/>
          </a:xfrm>
          <a:prstGeom prst="straightConnector1">
            <a:avLst/>
          </a:prstGeom>
          <a:noFill/>
          <a:ln w="9525" cap="flat" cmpd="sng">
            <a:solidFill>
              <a:srgbClr val="FFFFFF"/>
            </a:solidFill>
            <a:prstDash val="solid"/>
            <a:round/>
            <a:headEnd type="none" w="med" len="med"/>
            <a:tailEnd type="none" w="med" len="med"/>
          </a:ln>
        </p:spPr>
      </p:cxnSp>
      <p:sp>
        <p:nvSpPr>
          <p:cNvPr id="249" name="Google Shape;249;p28"/>
          <p:cNvSpPr txBox="1"/>
          <p:nvPr/>
        </p:nvSpPr>
        <p:spPr>
          <a:xfrm>
            <a:off x="4887875"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SPECIES TRACKED</a:t>
            </a:r>
            <a:endParaRPr sz="1000">
              <a:solidFill>
                <a:srgbClr val="FFFFFF"/>
              </a:solidFill>
              <a:latin typeface="Lato"/>
              <a:ea typeface="Lato"/>
              <a:cs typeface="Lato"/>
              <a:sym typeface="Lato"/>
            </a:endParaRPr>
          </a:p>
          <a:p>
            <a:pPr marL="0" lvl="0" indent="0" algn="l" rtl="0">
              <a:spcBef>
                <a:spcPts val="0"/>
              </a:spcBef>
              <a:spcAft>
                <a:spcPts val="0"/>
              </a:spcAft>
              <a:buNone/>
            </a:pPr>
            <a:r>
              <a:rPr lang="en" sz="1000">
                <a:solidFill>
                  <a:srgbClr val="FFFFFF"/>
                </a:solidFill>
                <a:latin typeface="Lato"/>
                <a:ea typeface="Lato"/>
                <a:cs typeface="Lato"/>
                <a:sym typeface="Lato"/>
              </a:rPr>
              <a:t>GLOBALLY</a:t>
            </a:r>
            <a:endParaRPr sz="1000">
              <a:solidFill>
                <a:srgbClr val="FFFFFF"/>
              </a:solidFill>
              <a:latin typeface="Lato"/>
              <a:ea typeface="Lato"/>
              <a:cs typeface="Lato"/>
              <a:sym typeface="Lato"/>
            </a:endParaRPr>
          </a:p>
        </p:txBody>
      </p:sp>
      <p:sp>
        <p:nvSpPr>
          <p:cNvPr id="250" name="Google Shape;250;p28"/>
          <p:cNvSpPr txBox="1"/>
          <p:nvPr/>
        </p:nvSpPr>
        <p:spPr>
          <a:xfrm>
            <a:off x="6835700" y="1977325"/>
            <a:ext cx="1628700" cy="80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FFFFF"/>
                </a:solidFill>
                <a:latin typeface="Raleway Light"/>
                <a:ea typeface="Raleway Light"/>
                <a:cs typeface="Raleway Light"/>
                <a:sym typeface="Raleway Light"/>
              </a:rPr>
              <a:t>75,000</a:t>
            </a:r>
            <a:endParaRPr sz="3000">
              <a:solidFill>
                <a:srgbClr val="FFFFFF"/>
              </a:solidFill>
              <a:latin typeface="Raleway Light"/>
              <a:ea typeface="Raleway Light"/>
              <a:cs typeface="Raleway Light"/>
              <a:sym typeface="Raleway Light"/>
            </a:endParaRPr>
          </a:p>
        </p:txBody>
      </p:sp>
      <p:cxnSp>
        <p:nvCxnSpPr>
          <p:cNvPr id="251" name="Google Shape;251;p28"/>
          <p:cNvCxnSpPr/>
          <p:nvPr/>
        </p:nvCxnSpPr>
        <p:spPr>
          <a:xfrm>
            <a:off x="6911900" y="2647975"/>
            <a:ext cx="1197000" cy="0"/>
          </a:xfrm>
          <a:prstGeom prst="straightConnector1">
            <a:avLst/>
          </a:prstGeom>
          <a:noFill/>
          <a:ln w="9525" cap="flat" cmpd="sng">
            <a:solidFill>
              <a:srgbClr val="FFFFFF"/>
            </a:solidFill>
            <a:prstDash val="solid"/>
            <a:round/>
            <a:headEnd type="none" w="med" len="med"/>
            <a:tailEnd type="none" w="med" len="med"/>
          </a:ln>
        </p:spPr>
      </p:cxnSp>
      <p:sp>
        <p:nvSpPr>
          <p:cNvPr id="252" name="Google Shape;252;p28"/>
          <p:cNvSpPr txBox="1"/>
          <p:nvPr/>
        </p:nvSpPr>
        <p:spPr>
          <a:xfrm>
            <a:off x="6840500" y="2724150"/>
            <a:ext cx="13809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Lato"/>
                <a:ea typeface="Lato"/>
                <a:cs typeface="Lato"/>
                <a:sym typeface="Lato"/>
              </a:rPr>
              <a:t>KM COVERED BY GLIDERS</a:t>
            </a:r>
            <a:endParaRPr sz="1000">
              <a:solidFill>
                <a:srgbClr val="FFFFFF"/>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256"/>
        <p:cNvGrpSpPr/>
        <p:nvPr/>
      </p:nvGrpSpPr>
      <p:grpSpPr>
        <a:xfrm>
          <a:off x="0" y="0"/>
          <a:ext cx="0" cy="0"/>
          <a:chOff x="0" y="0"/>
          <a:chExt cx="0" cy="0"/>
        </a:xfrm>
      </p:grpSpPr>
      <p:sp>
        <p:nvSpPr>
          <p:cNvPr id="257" name="Google Shape;257;p2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58" name="Google Shape;258;p29"/>
          <p:cNvPicPr preferRelativeResize="0"/>
          <p:nvPr/>
        </p:nvPicPr>
        <p:blipFill>
          <a:blip r:embed="rId4">
            <a:alphaModFix/>
          </a:blip>
          <a:stretch>
            <a:fillRect/>
          </a:stretch>
        </p:blipFill>
        <p:spPr>
          <a:xfrm>
            <a:off x="8616800" y="4821546"/>
            <a:ext cx="403200" cy="252804"/>
          </a:xfrm>
          <a:prstGeom prst="rect">
            <a:avLst/>
          </a:prstGeom>
          <a:noFill/>
          <a:ln>
            <a:noFill/>
          </a:ln>
        </p:spPr>
      </p:pic>
      <p:pic>
        <p:nvPicPr>
          <p:cNvPr id="259" name="Google Shape;259;p29"/>
          <p:cNvPicPr preferRelativeResize="0"/>
          <p:nvPr/>
        </p:nvPicPr>
        <p:blipFill>
          <a:blip r:embed="rId5">
            <a:alphaModFix/>
          </a:blip>
          <a:stretch>
            <a:fillRect/>
          </a:stretch>
        </p:blipFill>
        <p:spPr>
          <a:xfrm>
            <a:off x="3284763" y="921925"/>
            <a:ext cx="2574475" cy="979000"/>
          </a:xfrm>
          <a:prstGeom prst="rect">
            <a:avLst/>
          </a:prstGeom>
          <a:noFill/>
          <a:ln>
            <a:noFill/>
          </a:ln>
        </p:spPr>
      </p:pic>
      <p:sp>
        <p:nvSpPr>
          <p:cNvPr id="260" name="Google Shape;260;p29"/>
          <p:cNvSpPr/>
          <p:nvPr/>
        </p:nvSpPr>
        <p:spPr>
          <a:xfrm>
            <a:off x="562175" y="2435975"/>
            <a:ext cx="7905600" cy="16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29"/>
          <p:cNvPicPr preferRelativeResize="0"/>
          <p:nvPr/>
        </p:nvPicPr>
        <p:blipFill rotWithShape="1">
          <a:blip r:embed="rId6">
            <a:alphaModFix/>
          </a:blip>
          <a:srcRect l="781" t="11413" r="85180" b="11413"/>
          <a:stretch/>
        </p:blipFill>
        <p:spPr>
          <a:xfrm>
            <a:off x="1003275" y="2735775"/>
            <a:ext cx="1367673" cy="617125"/>
          </a:xfrm>
          <a:prstGeom prst="rect">
            <a:avLst/>
          </a:prstGeom>
          <a:noFill/>
          <a:ln>
            <a:noFill/>
          </a:ln>
        </p:spPr>
      </p:pic>
      <p:pic>
        <p:nvPicPr>
          <p:cNvPr id="262" name="Google Shape;262;p29"/>
          <p:cNvPicPr preferRelativeResize="0"/>
          <p:nvPr/>
        </p:nvPicPr>
        <p:blipFill>
          <a:blip r:embed="rId7">
            <a:alphaModFix/>
          </a:blip>
          <a:stretch>
            <a:fillRect/>
          </a:stretch>
        </p:blipFill>
        <p:spPr>
          <a:xfrm>
            <a:off x="2078475" y="4418025"/>
            <a:ext cx="225300" cy="225300"/>
          </a:xfrm>
          <a:prstGeom prst="rect">
            <a:avLst/>
          </a:prstGeom>
          <a:noFill/>
          <a:ln>
            <a:noFill/>
          </a:ln>
        </p:spPr>
      </p:pic>
      <p:sp>
        <p:nvSpPr>
          <p:cNvPr id="263" name="Google Shape;263;p29"/>
          <p:cNvSpPr txBox="1"/>
          <p:nvPr/>
        </p:nvSpPr>
        <p:spPr>
          <a:xfrm>
            <a:off x="2303775" y="4365500"/>
            <a:ext cx="18987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a:t>
            </a:r>
            <a:endParaRPr sz="1000">
              <a:solidFill>
                <a:srgbClr val="FFFFFF"/>
              </a:solidFill>
              <a:latin typeface="Raleway SemiBold"/>
              <a:ea typeface="Raleway SemiBold"/>
              <a:cs typeface="Raleway SemiBold"/>
              <a:sym typeface="Raleway SemiBold"/>
            </a:endParaRPr>
          </a:p>
        </p:txBody>
      </p:sp>
      <p:pic>
        <p:nvPicPr>
          <p:cNvPr id="264" name="Google Shape;264;p29"/>
          <p:cNvPicPr preferRelativeResize="0"/>
          <p:nvPr/>
        </p:nvPicPr>
        <p:blipFill rotWithShape="1">
          <a:blip r:embed="rId8">
            <a:alphaModFix/>
          </a:blip>
          <a:srcRect/>
          <a:stretch/>
        </p:blipFill>
        <p:spPr>
          <a:xfrm>
            <a:off x="4064225" y="4418025"/>
            <a:ext cx="225300" cy="225300"/>
          </a:xfrm>
          <a:prstGeom prst="rect">
            <a:avLst/>
          </a:prstGeom>
          <a:noFill/>
          <a:ln>
            <a:noFill/>
          </a:ln>
        </p:spPr>
      </p:pic>
      <p:sp>
        <p:nvSpPr>
          <p:cNvPr id="265" name="Google Shape;265;p29"/>
          <p:cNvSpPr txBox="1"/>
          <p:nvPr/>
        </p:nvSpPr>
        <p:spPr>
          <a:xfrm>
            <a:off x="4289525" y="4365500"/>
            <a:ext cx="15906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a:t>
            </a:r>
            <a:endParaRPr sz="1000">
              <a:solidFill>
                <a:srgbClr val="FFFFFF"/>
              </a:solidFill>
              <a:latin typeface="Raleway SemiBold"/>
              <a:ea typeface="Raleway SemiBold"/>
              <a:cs typeface="Raleway SemiBold"/>
              <a:sym typeface="Raleway SemiBold"/>
            </a:endParaRPr>
          </a:p>
        </p:txBody>
      </p:sp>
      <p:sp>
        <p:nvSpPr>
          <p:cNvPr id="266" name="Google Shape;266;p29"/>
          <p:cNvSpPr txBox="1"/>
          <p:nvPr/>
        </p:nvSpPr>
        <p:spPr>
          <a:xfrm>
            <a:off x="5718275" y="4365500"/>
            <a:ext cx="2230200" cy="22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Raleway SemiBold"/>
                <a:ea typeface="Raleway SemiBold"/>
                <a:cs typeface="Raleway SemiBold"/>
                <a:sym typeface="Raleway SemiBold"/>
              </a:rPr>
              <a:t>oceantrackingnetwork.org</a:t>
            </a:r>
            <a:endParaRPr sz="1000">
              <a:solidFill>
                <a:srgbClr val="FFFFFF"/>
              </a:solidFill>
              <a:latin typeface="Raleway SemiBold"/>
              <a:ea typeface="Raleway SemiBold"/>
              <a:cs typeface="Raleway SemiBold"/>
              <a:sym typeface="Raleway SemiBold"/>
            </a:endParaRPr>
          </a:p>
        </p:txBody>
      </p:sp>
      <p:pic>
        <p:nvPicPr>
          <p:cNvPr id="267" name="Google Shape;267;p29"/>
          <p:cNvPicPr preferRelativeResize="0"/>
          <p:nvPr/>
        </p:nvPicPr>
        <p:blipFill rotWithShape="1">
          <a:blip r:embed="rId6">
            <a:alphaModFix/>
          </a:blip>
          <a:srcRect l="14621" r="74253"/>
          <a:stretch/>
        </p:blipFill>
        <p:spPr>
          <a:xfrm>
            <a:off x="4659675" y="2698500"/>
            <a:ext cx="836403" cy="617125"/>
          </a:xfrm>
          <a:prstGeom prst="rect">
            <a:avLst/>
          </a:prstGeom>
          <a:noFill/>
          <a:ln>
            <a:noFill/>
          </a:ln>
        </p:spPr>
      </p:pic>
      <p:pic>
        <p:nvPicPr>
          <p:cNvPr id="268" name="Google Shape;268;p29"/>
          <p:cNvPicPr preferRelativeResize="0"/>
          <p:nvPr/>
        </p:nvPicPr>
        <p:blipFill rotWithShape="1">
          <a:blip r:embed="rId6">
            <a:alphaModFix/>
          </a:blip>
          <a:srcRect l="27332" t="24386" r="61324" b="24381"/>
          <a:stretch/>
        </p:blipFill>
        <p:spPr>
          <a:xfrm>
            <a:off x="2370950" y="2735763"/>
            <a:ext cx="1664752" cy="617125"/>
          </a:xfrm>
          <a:prstGeom prst="rect">
            <a:avLst/>
          </a:prstGeom>
          <a:noFill/>
          <a:ln>
            <a:noFill/>
          </a:ln>
        </p:spPr>
      </p:pic>
      <p:pic>
        <p:nvPicPr>
          <p:cNvPr id="269" name="Google Shape;269;p29"/>
          <p:cNvPicPr preferRelativeResize="0"/>
          <p:nvPr/>
        </p:nvPicPr>
        <p:blipFill rotWithShape="1">
          <a:blip r:embed="rId6">
            <a:alphaModFix/>
          </a:blip>
          <a:srcRect l="40664" r="47583"/>
          <a:stretch/>
        </p:blipFill>
        <p:spPr>
          <a:xfrm>
            <a:off x="5734450" y="2698500"/>
            <a:ext cx="883602" cy="617125"/>
          </a:xfrm>
          <a:prstGeom prst="rect">
            <a:avLst/>
          </a:prstGeom>
          <a:noFill/>
          <a:ln>
            <a:noFill/>
          </a:ln>
        </p:spPr>
      </p:pic>
      <p:pic>
        <p:nvPicPr>
          <p:cNvPr id="270" name="Google Shape;270;p29"/>
          <p:cNvPicPr preferRelativeResize="0"/>
          <p:nvPr/>
        </p:nvPicPr>
        <p:blipFill rotWithShape="1">
          <a:blip r:embed="rId6">
            <a:alphaModFix/>
          </a:blip>
          <a:srcRect l="53683" r="34564"/>
          <a:stretch/>
        </p:blipFill>
        <p:spPr>
          <a:xfrm>
            <a:off x="6962750" y="2698500"/>
            <a:ext cx="883602" cy="617125"/>
          </a:xfrm>
          <a:prstGeom prst="rect">
            <a:avLst/>
          </a:prstGeom>
          <a:noFill/>
          <a:ln>
            <a:noFill/>
          </a:ln>
        </p:spPr>
      </p:pic>
      <p:pic>
        <p:nvPicPr>
          <p:cNvPr id="271" name="Google Shape;271;p29"/>
          <p:cNvPicPr preferRelativeResize="0"/>
          <p:nvPr/>
        </p:nvPicPr>
        <p:blipFill rotWithShape="1">
          <a:blip r:embed="rId6">
            <a:alphaModFix/>
          </a:blip>
          <a:srcRect l="66949" r="1323"/>
          <a:stretch/>
        </p:blipFill>
        <p:spPr>
          <a:xfrm>
            <a:off x="5460850" y="3352900"/>
            <a:ext cx="2385499" cy="617125"/>
          </a:xfrm>
          <a:prstGeom prst="rect">
            <a:avLst/>
          </a:prstGeom>
          <a:noFill/>
          <a:ln>
            <a:noFill/>
          </a:ln>
        </p:spPr>
      </p:pic>
      <p:pic>
        <p:nvPicPr>
          <p:cNvPr id="272" name="Google Shape;272;p29"/>
          <p:cNvPicPr preferRelativeResize="0"/>
          <p:nvPr/>
        </p:nvPicPr>
        <p:blipFill>
          <a:blip r:embed="rId9">
            <a:alphaModFix/>
          </a:blip>
          <a:stretch>
            <a:fillRect/>
          </a:stretch>
        </p:blipFill>
        <p:spPr>
          <a:xfrm>
            <a:off x="3807100" y="3597925"/>
            <a:ext cx="1520000" cy="127075"/>
          </a:xfrm>
          <a:prstGeom prst="rect">
            <a:avLst/>
          </a:prstGeom>
          <a:noFill/>
          <a:ln>
            <a:noFill/>
          </a:ln>
        </p:spPr>
      </p:pic>
      <p:pic>
        <p:nvPicPr>
          <p:cNvPr id="3" name="Picture 2" descr="A close up of a sign&#10;&#10;Description automatically generated">
            <a:extLst>
              <a:ext uri="{FF2B5EF4-FFF2-40B4-BE49-F238E27FC236}">
                <a16:creationId xmlns:a16="http://schemas.microsoft.com/office/drawing/2014/main" id="{064CCF7A-4863-364A-9CAB-9CD61F4095EA}"/>
              </a:ext>
            </a:extLst>
          </p:cNvPr>
          <p:cNvPicPr>
            <a:picLocks noChangeAspect="1"/>
          </p:cNvPicPr>
          <p:nvPr/>
        </p:nvPicPr>
        <p:blipFill>
          <a:blip r:embed="rId10"/>
          <a:stretch>
            <a:fillRect/>
          </a:stretch>
        </p:blipFill>
        <p:spPr>
          <a:xfrm>
            <a:off x="2580394" y="3557993"/>
            <a:ext cx="862238" cy="20693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264331" y="1330323"/>
            <a:ext cx="3327767" cy="1804459"/>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1451" spc="-1" dirty="0">
                <a:solidFill>
                  <a:srgbClr val="006699"/>
                </a:solidFill>
                <a:latin typeface="Arial"/>
                <a:ea typeface="DejaVu Sans"/>
              </a:rPr>
              <a:t>"To build and maintain a global alliance that </a:t>
            </a:r>
            <a:r>
              <a:rPr lang="en-AU" sz="1451" b="1" spc="-1" dirty="0">
                <a:solidFill>
                  <a:srgbClr val="006699"/>
                </a:solidFill>
                <a:latin typeface="Arial"/>
                <a:ea typeface="DejaVu Sans"/>
              </a:rPr>
              <a:t>collaborates with scientific communities</a:t>
            </a:r>
            <a:r>
              <a:rPr lang="en-AU" sz="1451" spc="-1" dirty="0">
                <a:solidFill>
                  <a:srgbClr val="006699"/>
                </a:solidFill>
                <a:latin typeface="Arial"/>
                <a:ea typeface="DejaVu Sans"/>
              </a:rPr>
              <a:t> to facilitate </a:t>
            </a:r>
            <a:r>
              <a:rPr lang="en-AU" sz="1451" b="1" spc="-1" dirty="0">
                <a:solidFill>
                  <a:srgbClr val="006699"/>
                </a:solidFill>
                <a:latin typeface="Arial"/>
                <a:ea typeface="DejaVu Sans"/>
              </a:rPr>
              <a:t>free</a:t>
            </a:r>
            <a:r>
              <a:rPr lang="en-AU" sz="1451" spc="-1" dirty="0">
                <a:solidFill>
                  <a:srgbClr val="006699"/>
                </a:solidFill>
                <a:latin typeface="Arial"/>
                <a:ea typeface="DejaVu Sans"/>
              </a:rPr>
              <a:t> and </a:t>
            </a:r>
            <a:r>
              <a:rPr lang="en-AU" sz="1451" b="1" spc="-1" dirty="0">
                <a:solidFill>
                  <a:srgbClr val="006699"/>
                </a:solidFill>
                <a:latin typeface="Arial"/>
                <a:ea typeface="DejaVu Sans"/>
              </a:rPr>
              <a:t>open access</a:t>
            </a:r>
            <a:r>
              <a:rPr lang="en-AU" sz="1451" spc="-1" dirty="0">
                <a:solidFill>
                  <a:srgbClr val="006699"/>
                </a:solidFill>
                <a:latin typeface="Arial"/>
                <a:ea typeface="DejaVu Sans"/>
              </a:rPr>
              <a:t> to, and application of, biodiversity and biogeographic data and information on marine life."</a:t>
            </a:r>
            <a:endParaRPr lang="en-AU" sz="1451" spc="-1" dirty="0">
              <a:latin typeface="Arial"/>
            </a:endParaRPr>
          </a:p>
        </p:txBody>
      </p:sp>
      <p:pic>
        <p:nvPicPr>
          <p:cNvPr id="94" name="Picture 93"/>
          <p:cNvPicPr/>
          <p:nvPr/>
        </p:nvPicPr>
        <p:blipFill>
          <a:blip r:embed="rId3"/>
          <a:stretch/>
        </p:blipFill>
        <p:spPr>
          <a:xfrm>
            <a:off x="3134942" y="135840"/>
            <a:ext cx="5841470" cy="4875892"/>
          </a:xfrm>
          <a:prstGeom prst="rect">
            <a:avLst/>
          </a:prstGeom>
          <a:ln>
            <a:noFill/>
          </a:ln>
        </p:spPr>
      </p:pic>
    </p:spTree>
    <p:extLst>
      <p:ext uri="{BB962C8B-B14F-4D97-AF65-F5344CB8AC3E}">
        <p14:creationId xmlns:p14="http://schemas.microsoft.com/office/powerpoint/2010/main" val="23816745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53"/>
          <p:cNvPicPr/>
          <p:nvPr/>
        </p:nvPicPr>
        <p:blipFill>
          <a:blip r:embed="rId3"/>
          <a:stretch/>
        </p:blipFill>
        <p:spPr>
          <a:xfrm>
            <a:off x="1567551" y="456503"/>
            <a:ext cx="6769822" cy="4115054"/>
          </a:xfrm>
          <a:prstGeom prst="rect">
            <a:avLst/>
          </a:prstGeom>
          <a:ln>
            <a:noFill/>
          </a:ln>
        </p:spPr>
      </p:pic>
    </p:spTree>
    <p:extLst>
      <p:ext uri="{BB962C8B-B14F-4D97-AF65-F5344CB8AC3E}">
        <p14:creationId xmlns:p14="http://schemas.microsoft.com/office/powerpoint/2010/main" val="2398415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CustomShape 1"/>
          <p:cNvSpPr/>
          <p:nvPr/>
        </p:nvSpPr>
        <p:spPr>
          <a:xfrm>
            <a:off x="457316" y="522464"/>
            <a:ext cx="2936899" cy="1240851"/>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1633" spc="-1" dirty="0">
                <a:solidFill>
                  <a:srgbClr val="006699"/>
                </a:solidFill>
                <a:latin typeface="Arial"/>
                <a:ea typeface="DejaVu Sans"/>
              </a:rPr>
              <a:t>Open-access to research data supports </a:t>
            </a:r>
            <a:r>
              <a:rPr lang="en-AU" sz="1633" b="1" spc="-1" dirty="0">
                <a:solidFill>
                  <a:srgbClr val="006699"/>
                </a:solidFill>
                <a:latin typeface="Arial"/>
                <a:ea typeface="DejaVu Sans"/>
              </a:rPr>
              <a:t>equitable access</a:t>
            </a:r>
            <a:r>
              <a:rPr lang="en-AU" sz="1633" spc="-1" dirty="0">
                <a:solidFill>
                  <a:srgbClr val="006699"/>
                </a:solidFill>
                <a:latin typeface="Arial"/>
                <a:ea typeface="DejaVu Sans"/>
              </a:rPr>
              <a:t> and </a:t>
            </a:r>
            <a:r>
              <a:rPr lang="en-AU" sz="1633" b="1" spc="-1" dirty="0">
                <a:solidFill>
                  <a:srgbClr val="006699"/>
                </a:solidFill>
                <a:latin typeface="Arial"/>
                <a:ea typeface="DejaVu Sans"/>
              </a:rPr>
              <a:t>benefit sharing</a:t>
            </a:r>
            <a:r>
              <a:rPr lang="en-AU" sz="1633" spc="-1" dirty="0">
                <a:solidFill>
                  <a:srgbClr val="006699"/>
                </a:solidFill>
                <a:latin typeface="Arial"/>
                <a:ea typeface="DejaVu Sans"/>
              </a:rPr>
              <a:t> and enhances international </a:t>
            </a:r>
            <a:endParaRPr lang="en-AU" sz="1633" spc="-1" dirty="0">
              <a:latin typeface="Arial"/>
            </a:endParaRPr>
          </a:p>
          <a:p>
            <a:pPr>
              <a:lnSpc>
                <a:spcPct val="100000"/>
              </a:lnSpc>
            </a:pPr>
            <a:r>
              <a:rPr lang="en-AU" sz="1633" spc="-1" dirty="0">
                <a:solidFill>
                  <a:srgbClr val="006699"/>
                </a:solidFill>
                <a:latin typeface="Arial"/>
                <a:ea typeface="DejaVu Sans"/>
              </a:rPr>
              <a:t>collaboration</a:t>
            </a:r>
            <a:endParaRPr lang="en-AU" sz="1633" spc="-1" dirty="0">
              <a:latin typeface="Arial"/>
            </a:endParaRPr>
          </a:p>
        </p:txBody>
      </p:sp>
      <p:sp>
        <p:nvSpPr>
          <p:cNvPr id="97" name="CustomShape 2"/>
          <p:cNvSpPr/>
          <p:nvPr/>
        </p:nvSpPr>
        <p:spPr>
          <a:xfrm>
            <a:off x="1306320" y="3363359"/>
            <a:ext cx="3067514" cy="1312690"/>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2177" b="1" spc="-1" dirty="0">
                <a:solidFill>
                  <a:srgbClr val="729FCF"/>
                </a:solidFill>
                <a:latin typeface="Arial"/>
                <a:ea typeface="DejaVu Sans"/>
              </a:rPr>
              <a:t>2700</a:t>
            </a:r>
            <a:r>
              <a:rPr lang="en-AU" sz="1633" spc="-1" dirty="0">
                <a:solidFill>
                  <a:srgbClr val="006699"/>
                </a:solidFill>
                <a:latin typeface="Arial"/>
                <a:ea typeface="DejaVu Sans"/>
              </a:rPr>
              <a:t> scientists from </a:t>
            </a:r>
            <a:r>
              <a:rPr lang="en-AU" sz="1996" b="1" spc="-1" dirty="0">
                <a:solidFill>
                  <a:srgbClr val="729FCF"/>
                </a:solidFill>
                <a:latin typeface="Arial"/>
                <a:ea typeface="DejaVu Sans"/>
              </a:rPr>
              <a:t>73</a:t>
            </a:r>
            <a:r>
              <a:rPr lang="en-AU" sz="1633" spc="-1" dirty="0">
                <a:solidFill>
                  <a:srgbClr val="006699"/>
                </a:solidFill>
                <a:latin typeface="Arial"/>
                <a:ea typeface="DejaVu Sans"/>
              </a:rPr>
              <a:t> countries collaborated on </a:t>
            </a:r>
            <a:r>
              <a:rPr lang="en-AU" sz="2177" b="1" spc="-1" dirty="0">
                <a:solidFill>
                  <a:srgbClr val="729FCF"/>
                </a:solidFill>
                <a:latin typeface="Arial"/>
                <a:ea typeface="DejaVu Sans"/>
              </a:rPr>
              <a:t>&gt;1000</a:t>
            </a:r>
            <a:r>
              <a:rPr lang="en-AU" sz="1633" spc="-1" dirty="0">
                <a:solidFill>
                  <a:srgbClr val="006699"/>
                </a:solidFill>
                <a:latin typeface="Arial"/>
                <a:ea typeface="DejaVu Sans"/>
              </a:rPr>
              <a:t> papers citing OBIS </a:t>
            </a:r>
            <a:endParaRPr lang="en-AU" sz="1633" spc="-1" dirty="0">
              <a:latin typeface="Arial"/>
            </a:endParaRPr>
          </a:p>
          <a:p>
            <a:pPr>
              <a:lnSpc>
                <a:spcPct val="100000"/>
              </a:lnSpc>
            </a:pPr>
            <a:r>
              <a:rPr lang="en-AU" sz="1361" i="1" spc="-1" dirty="0">
                <a:solidFill>
                  <a:srgbClr val="006699"/>
                </a:solidFill>
                <a:latin typeface="Arial"/>
                <a:ea typeface="DejaVu Sans"/>
              </a:rPr>
              <a:t>(based on Web of Science, in collaboration with VLIZ)</a:t>
            </a:r>
            <a:endParaRPr lang="en-AU" sz="1361" spc="-1" dirty="0">
              <a:latin typeface="Arial"/>
            </a:endParaRPr>
          </a:p>
        </p:txBody>
      </p:sp>
      <p:pic>
        <p:nvPicPr>
          <p:cNvPr id="98" name="Picture 97"/>
          <p:cNvPicPr/>
          <p:nvPr/>
        </p:nvPicPr>
        <p:blipFill>
          <a:blip r:embed="rId3"/>
          <a:stretch/>
        </p:blipFill>
        <p:spPr>
          <a:xfrm>
            <a:off x="3895669" y="0"/>
            <a:ext cx="5248331" cy="5302438"/>
          </a:xfrm>
          <a:prstGeom prst="rect">
            <a:avLst/>
          </a:prstGeom>
          <a:ln>
            <a:noFill/>
          </a:ln>
        </p:spPr>
      </p:pic>
    </p:spTree>
    <p:extLst>
      <p:ext uri="{BB962C8B-B14F-4D97-AF65-F5344CB8AC3E}">
        <p14:creationId xmlns:p14="http://schemas.microsoft.com/office/powerpoint/2010/main" val="317335436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CustomShape 1"/>
          <p:cNvSpPr/>
          <p:nvPr/>
        </p:nvSpPr>
        <p:spPr>
          <a:xfrm>
            <a:off x="580748" y="373235"/>
            <a:ext cx="2134917" cy="389888"/>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2177" spc="-1">
                <a:solidFill>
                  <a:srgbClr val="006699"/>
                </a:solidFill>
                <a:latin typeface="Arial"/>
              </a:rPr>
              <a:t>DATA standards</a:t>
            </a:r>
            <a:endParaRPr lang="en-AU" sz="2177" spc="-1">
              <a:latin typeface="Arial"/>
            </a:endParaRPr>
          </a:p>
        </p:txBody>
      </p:sp>
      <p:pic>
        <p:nvPicPr>
          <p:cNvPr id="100" name="Picture 99"/>
          <p:cNvPicPr/>
          <p:nvPr/>
        </p:nvPicPr>
        <p:blipFill>
          <a:blip r:embed="rId3"/>
          <a:srcRect/>
          <a:stretch/>
        </p:blipFill>
        <p:spPr>
          <a:xfrm>
            <a:off x="7169112" y="507196"/>
            <a:ext cx="1441964" cy="733656"/>
          </a:xfrm>
          <a:prstGeom prst="rect">
            <a:avLst/>
          </a:prstGeom>
          <a:ln>
            <a:noFill/>
          </a:ln>
        </p:spPr>
      </p:pic>
      <p:sp>
        <p:nvSpPr>
          <p:cNvPr id="101" name="CustomShape 2"/>
          <p:cNvSpPr/>
          <p:nvPr/>
        </p:nvSpPr>
        <p:spPr>
          <a:xfrm>
            <a:off x="4277505" y="1240851"/>
            <a:ext cx="4147055" cy="913985"/>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1451" spc="-1" dirty="0">
                <a:latin typeface="Arial"/>
              </a:rPr>
              <a:t>The Darwin Core is a </a:t>
            </a:r>
            <a:r>
              <a:rPr lang="en-AU" sz="1451" b="1" u="sng" spc="-1" dirty="0">
                <a:solidFill>
                  <a:srgbClr val="3399FF"/>
                </a:solidFill>
                <a:latin typeface="Arial"/>
              </a:rPr>
              <a:t>body of standards</a:t>
            </a:r>
            <a:r>
              <a:rPr lang="en-AU" sz="1451" spc="-1" dirty="0">
                <a:solidFill>
                  <a:srgbClr val="3399FF"/>
                </a:solidFill>
                <a:latin typeface="Arial"/>
              </a:rPr>
              <a:t>. It includes a</a:t>
            </a:r>
            <a:r>
              <a:rPr lang="en-AU" sz="1451" b="1" spc="-1" dirty="0">
                <a:solidFill>
                  <a:srgbClr val="3399FF"/>
                </a:solidFill>
                <a:latin typeface="Arial"/>
              </a:rPr>
              <a:t> </a:t>
            </a:r>
            <a:r>
              <a:rPr lang="en-AU" sz="1451" b="1" u="sng" spc="-1" dirty="0">
                <a:solidFill>
                  <a:srgbClr val="3399FF"/>
                </a:solidFill>
                <a:latin typeface="Arial"/>
              </a:rPr>
              <a:t>glossary of terms</a:t>
            </a:r>
            <a:r>
              <a:rPr lang="en-AU" sz="1451" spc="-1" dirty="0">
                <a:solidFill>
                  <a:srgbClr val="3399FF"/>
                </a:solidFill>
                <a:latin typeface="Arial"/>
              </a:rPr>
              <a:t> intended to </a:t>
            </a:r>
            <a:r>
              <a:rPr lang="en-AU" sz="1451" b="1" u="sng" spc="-1" dirty="0">
                <a:solidFill>
                  <a:srgbClr val="3399FF"/>
                </a:solidFill>
                <a:latin typeface="Arial"/>
              </a:rPr>
              <a:t>facilitate the sharing</a:t>
            </a:r>
            <a:r>
              <a:rPr lang="en-AU" sz="1451" spc="-1" dirty="0">
                <a:solidFill>
                  <a:srgbClr val="3399FF"/>
                </a:solidFill>
                <a:latin typeface="Arial"/>
              </a:rPr>
              <a:t> of information </a:t>
            </a:r>
            <a:endParaRPr lang="en-AU" sz="1451" spc="-1" dirty="0">
              <a:latin typeface="Arial"/>
            </a:endParaRPr>
          </a:p>
        </p:txBody>
      </p:sp>
      <p:sp>
        <p:nvSpPr>
          <p:cNvPr id="102" name="CustomShape 3"/>
          <p:cNvSpPr/>
          <p:nvPr/>
        </p:nvSpPr>
        <p:spPr>
          <a:xfrm>
            <a:off x="4277504" y="661723"/>
            <a:ext cx="1326731" cy="254701"/>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1225" b="1" spc="-1" dirty="0">
                <a:latin typeface="Arial"/>
              </a:rPr>
              <a:t>DATA</a:t>
            </a:r>
            <a:endParaRPr lang="en-AU" sz="1225" spc="-1" dirty="0">
              <a:latin typeface="Arial"/>
            </a:endParaRPr>
          </a:p>
        </p:txBody>
      </p:sp>
      <p:sp>
        <p:nvSpPr>
          <p:cNvPr id="103" name="CustomShape 4"/>
          <p:cNvSpPr/>
          <p:nvPr/>
        </p:nvSpPr>
        <p:spPr>
          <a:xfrm>
            <a:off x="4262484" y="3179844"/>
            <a:ext cx="4064114" cy="1215054"/>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1225" spc="-1" dirty="0">
                <a:latin typeface="Arial"/>
              </a:rPr>
              <a:t>Ecological Metadata Language (EML) is a </a:t>
            </a:r>
            <a:r>
              <a:rPr lang="en-AU" sz="1225" b="1" spc="-1" dirty="0">
                <a:solidFill>
                  <a:srgbClr val="3399FF"/>
                </a:solidFill>
                <a:latin typeface="Arial"/>
              </a:rPr>
              <a:t>metadata specification</a:t>
            </a:r>
            <a:r>
              <a:rPr lang="en-AU" sz="1225" spc="-1" dirty="0">
                <a:solidFill>
                  <a:srgbClr val="3399FF"/>
                </a:solidFill>
                <a:latin typeface="Arial"/>
              </a:rPr>
              <a:t> developed by the ecology discipline and for the ecology discipline.</a:t>
            </a:r>
            <a:endParaRPr lang="en-AU" sz="1225" spc="-1" dirty="0">
              <a:latin typeface="Arial"/>
            </a:endParaRPr>
          </a:p>
          <a:p>
            <a:pPr>
              <a:lnSpc>
                <a:spcPct val="100000"/>
              </a:lnSpc>
            </a:pPr>
            <a:endParaRPr lang="en-AU" sz="1225" spc="-1" dirty="0">
              <a:latin typeface="Arial"/>
            </a:endParaRPr>
          </a:p>
          <a:p>
            <a:pPr>
              <a:lnSpc>
                <a:spcPct val="100000"/>
              </a:lnSpc>
            </a:pPr>
            <a:r>
              <a:rPr lang="en-AU" sz="1451" i="1" spc="-1" dirty="0">
                <a:solidFill>
                  <a:srgbClr val="3399FF"/>
                </a:solidFill>
                <a:latin typeface="Arial"/>
              </a:rPr>
              <a:t>Modularity, Detailed Structure, Compatibility, Strong Typing</a:t>
            </a:r>
            <a:r>
              <a:rPr lang="en-AU" sz="1451" spc="-1" dirty="0">
                <a:solidFill>
                  <a:srgbClr val="3399FF"/>
                </a:solidFill>
                <a:latin typeface="Arial"/>
              </a:rPr>
              <a:t> </a:t>
            </a:r>
            <a:endParaRPr lang="en-AU" sz="1451" spc="-1" dirty="0">
              <a:latin typeface="Arial"/>
            </a:endParaRPr>
          </a:p>
        </p:txBody>
      </p:sp>
      <p:sp>
        <p:nvSpPr>
          <p:cNvPr id="104" name="CustomShape 5"/>
          <p:cNvSpPr/>
          <p:nvPr/>
        </p:nvSpPr>
        <p:spPr>
          <a:xfrm>
            <a:off x="4277505" y="2733964"/>
            <a:ext cx="1326731" cy="254701"/>
          </a:xfrm>
          <a:prstGeom prst="rect">
            <a:avLst/>
          </a:prstGeom>
          <a:noFill/>
          <a:ln>
            <a:noFill/>
          </a:ln>
        </p:spPr>
        <p:style>
          <a:lnRef idx="0">
            <a:scrgbClr r="0" g="0" b="0"/>
          </a:lnRef>
          <a:fillRef idx="0">
            <a:scrgbClr r="0" g="0" b="0"/>
          </a:fillRef>
          <a:effectRef idx="0">
            <a:scrgbClr r="0" g="0" b="0"/>
          </a:effectRef>
          <a:fontRef idx="minor"/>
        </p:style>
        <p:txBody>
          <a:bodyPr lIns="81635" tIns="40817" rIns="81635" bIns="40817">
            <a:noAutofit/>
          </a:bodyPr>
          <a:lstStyle/>
          <a:p>
            <a:pPr>
              <a:lnSpc>
                <a:spcPct val="100000"/>
              </a:lnSpc>
            </a:pPr>
            <a:r>
              <a:rPr lang="en-AU" sz="1225" b="1" spc="-1" dirty="0">
                <a:latin typeface="Arial"/>
              </a:rPr>
              <a:t>METADATA</a:t>
            </a:r>
            <a:endParaRPr lang="en-AU" sz="1225" spc="-1" dirty="0">
              <a:latin typeface="Arial"/>
            </a:endParaRPr>
          </a:p>
        </p:txBody>
      </p:sp>
      <p:pic>
        <p:nvPicPr>
          <p:cNvPr id="105" name="Picture 104"/>
          <p:cNvPicPr/>
          <p:nvPr/>
        </p:nvPicPr>
        <p:blipFill>
          <a:blip r:embed="rId4"/>
          <a:stretch/>
        </p:blipFill>
        <p:spPr>
          <a:xfrm>
            <a:off x="483439" y="802308"/>
            <a:ext cx="3565488" cy="3703614"/>
          </a:xfrm>
          <a:prstGeom prst="rect">
            <a:avLst/>
          </a:prstGeom>
          <a:ln>
            <a:noFill/>
          </a:ln>
        </p:spPr>
      </p:pic>
      <p:pic>
        <p:nvPicPr>
          <p:cNvPr id="2" name="Picture 1">
            <a:extLst>
              <a:ext uri="{FF2B5EF4-FFF2-40B4-BE49-F238E27FC236}">
                <a16:creationId xmlns:a16="http://schemas.microsoft.com/office/drawing/2014/main" id="{0C1953B8-67EB-524C-92D1-0FBDC30EC64E}"/>
              </a:ext>
            </a:extLst>
          </p:cNvPr>
          <p:cNvPicPr>
            <a:picLocks noChangeAspect="1"/>
          </p:cNvPicPr>
          <p:nvPr/>
        </p:nvPicPr>
        <p:blipFill>
          <a:blip r:embed="rId5"/>
          <a:stretch>
            <a:fillRect/>
          </a:stretch>
        </p:blipFill>
        <p:spPr>
          <a:xfrm>
            <a:off x="483439" y="1152032"/>
            <a:ext cx="3565488" cy="3242867"/>
          </a:xfrm>
          <a:prstGeom prst="rect">
            <a:avLst/>
          </a:prstGeom>
        </p:spPr>
      </p:pic>
    </p:spTree>
    <p:extLst>
      <p:ext uri="{BB962C8B-B14F-4D97-AF65-F5344CB8AC3E}">
        <p14:creationId xmlns:p14="http://schemas.microsoft.com/office/powerpoint/2010/main" val="420326156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1625</TotalTime>
  <Words>8057</Words>
  <Application>Microsoft Office PowerPoint</Application>
  <PresentationFormat>On-screen Show (16:9)</PresentationFormat>
  <Paragraphs>666</Paragraphs>
  <Slides>59</Slides>
  <Notes>58</Notes>
  <HiddenSlides>17</HiddenSlides>
  <MMClips>0</MMClip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Simple Light</vt:lpstr>
      <vt:lpstr>Office Theme</vt:lpstr>
      <vt:lpstr>PowerPoint Presentation</vt:lpstr>
      <vt:lpstr>ABOUT OTN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Workshop Schedule</vt:lpstr>
      <vt:lpstr>Workshop Schedule</vt:lpstr>
      <vt:lpstr>PowerPoint Presentation</vt:lpstr>
      <vt:lpstr>WoRMS in a nutshell</vt:lpstr>
      <vt:lpstr>PowerPoint Presentation</vt:lpstr>
      <vt:lpstr>PowerPoint Presentation</vt:lpstr>
      <vt:lpstr>Relationship of Aphia with other systems &amp; projects</vt:lpstr>
      <vt:lpstr>WoRMS – supported by a large editorial network</vt:lpstr>
      <vt:lpstr>WoRMS management</vt:lpstr>
      <vt:lpstr>WoRMS – content for a single entry</vt:lpstr>
      <vt:lpstr>WoRMS – content for a single entry</vt:lpstr>
      <vt:lpstr>WoRMS – where are we? Some number crunching…</vt:lpstr>
      <vt:lpstr>PowerPoint Presentation</vt:lpstr>
      <vt:lpstr>PowerPoint Presentation</vt:lpstr>
      <vt:lpstr>PowerPoint Presentation</vt:lpstr>
      <vt:lpstr>WoRMS – supported by LifeWatch</vt:lpstr>
      <vt:lpstr>WoRMS – taxonomic backbone for OBIS</vt:lpstr>
      <vt:lpstr>PowerPoint Presentation</vt:lpstr>
      <vt:lpstr>WoRMS – OBIS: mutual geographical quality control</vt:lpstr>
      <vt:lpstr>PowerPoint Presentation</vt:lpstr>
      <vt:lpstr>AQUATIC ANIMALS</vt:lpstr>
      <vt:lpstr>TAG TECHNOLOGY</vt:lpstr>
      <vt:lpstr>HOW TRACKING WORKS</vt:lpstr>
      <vt:lpstr>ACOUSTIC RECEIVER MOORINGS</vt:lpstr>
      <vt:lpstr>GLIDERS</vt:lpstr>
      <vt:lpstr>ROV: REMOTELY OPERATED VEHICLE</vt:lpstr>
      <vt:lpstr>TRACK, CONNECT, TRANSFORM</vt:lpstr>
      <vt:lpstr>TRACK</vt:lpstr>
      <vt:lpstr>CONNECT</vt:lpstr>
      <vt:lpstr>TRANSFORM</vt:lpstr>
      <vt:lpstr>INFORMING POLICY</vt:lpstr>
      <vt:lpstr>OTN IN NUMBERS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Jonathan Pye</cp:lastModifiedBy>
  <cp:revision>34</cp:revision>
  <dcterms:modified xsi:type="dcterms:W3CDTF">2020-01-19T19:05:05Z</dcterms:modified>
</cp:coreProperties>
</file>